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38"/>
  </p:notesMasterIdLst>
  <p:sldIdLst>
    <p:sldId id="256" r:id="rId2"/>
    <p:sldId id="419" r:id="rId3"/>
    <p:sldId id="447" r:id="rId4"/>
    <p:sldId id="420" r:id="rId5"/>
    <p:sldId id="421" r:id="rId6"/>
    <p:sldId id="422" r:id="rId7"/>
    <p:sldId id="423" r:id="rId8"/>
    <p:sldId id="424" r:id="rId9"/>
    <p:sldId id="425" r:id="rId10"/>
    <p:sldId id="426" r:id="rId11"/>
    <p:sldId id="427" r:id="rId12"/>
    <p:sldId id="428" r:id="rId13"/>
    <p:sldId id="429" r:id="rId14"/>
    <p:sldId id="430" r:id="rId15"/>
    <p:sldId id="431" r:id="rId16"/>
    <p:sldId id="432" r:id="rId17"/>
    <p:sldId id="433" r:id="rId18"/>
    <p:sldId id="434" r:id="rId19"/>
    <p:sldId id="435" r:id="rId20"/>
    <p:sldId id="436" r:id="rId21"/>
    <p:sldId id="437" r:id="rId22"/>
    <p:sldId id="438" r:id="rId23"/>
    <p:sldId id="439" r:id="rId24"/>
    <p:sldId id="440" r:id="rId25"/>
    <p:sldId id="441" r:id="rId26"/>
    <p:sldId id="442" r:id="rId27"/>
    <p:sldId id="443" r:id="rId28"/>
    <p:sldId id="444" r:id="rId29"/>
    <p:sldId id="445" r:id="rId30"/>
    <p:sldId id="446" r:id="rId31"/>
    <p:sldId id="448" r:id="rId32"/>
    <p:sldId id="449" r:id="rId33"/>
    <p:sldId id="450" r:id="rId34"/>
    <p:sldId id="451" r:id="rId35"/>
    <p:sldId id="452" r:id="rId36"/>
    <p:sldId id="34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12" autoAdjust="0"/>
    <p:restoredTop sz="94660"/>
  </p:normalViewPr>
  <p:slideViewPr>
    <p:cSldViewPr snapToGrid="0">
      <p:cViewPr varScale="1">
        <p:scale>
          <a:sx n="74" d="100"/>
          <a:sy n="74" d="100"/>
        </p:scale>
        <p:origin x="39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D870EE-3070-465F-B644-F54E685EB23B}" type="datetimeFigureOut">
              <a:rPr lang="en-IN" smtClean="0"/>
              <a:t>29-07-2020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E717CD-3C4C-46F6-9EAF-28E1E0540140}" type="slidenum">
              <a:rPr lang="en-IN" smtClean="0"/>
              <a:t>‹#›</a:t>
            </a:fld>
            <a:endParaRPr lang="en-IN"/>
          </a:p>
        </p:txBody>
      </p:sp>
    </p:spTree>
    <p:extLst>
      <p:ext uri="{BB962C8B-B14F-4D97-AF65-F5344CB8AC3E}">
        <p14:creationId xmlns:p14="http://schemas.microsoft.com/office/powerpoint/2010/main" val="3903062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6E717CD-3C4C-46F6-9EAF-28E1E0540140}" type="slidenum">
              <a:rPr lang="en-IN" smtClean="0"/>
              <a:t>1</a:t>
            </a:fld>
            <a:endParaRPr lang="en-IN"/>
          </a:p>
        </p:txBody>
      </p:sp>
    </p:spTree>
    <p:extLst>
      <p:ext uri="{BB962C8B-B14F-4D97-AF65-F5344CB8AC3E}">
        <p14:creationId xmlns:p14="http://schemas.microsoft.com/office/powerpoint/2010/main" val="3396645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6E717CD-3C4C-46F6-9EAF-28E1E0540140}" type="slidenum">
              <a:rPr lang="en-IN" smtClean="0"/>
              <a:t>32</a:t>
            </a:fld>
            <a:endParaRPr lang="en-IN"/>
          </a:p>
        </p:txBody>
      </p:sp>
    </p:spTree>
    <p:extLst>
      <p:ext uri="{BB962C8B-B14F-4D97-AF65-F5344CB8AC3E}">
        <p14:creationId xmlns:p14="http://schemas.microsoft.com/office/powerpoint/2010/main" val="41336172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jp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01EE6AA-E43C-4007-9982-EB4BE44CF228}" type="datetime1">
              <a:rPr lang="en-IN" smtClean="0"/>
              <a:t>29-07-2020</a:t>
            </a:fld>
            <a:endParaRPr lang="en-IN"/>
          </a:p>
        </p:txBody>
      </p:sp>
      <p:sp>
        <p:nvSpPr>
          <p:cNvPr id="2" name="Title 1"/>
          <p:cNvSpPr>
            <a:spLocks noGrp="1"/>
          </p:cNvSpPr>
          <p:nvPr>
            <p:ph type="ctrTitle" hasCustomPrompt="1"/>
          </p:nvPr>
        </p:nvSpPr>
        <p:spPr>
          <a:xfrm>
            <a:off x="5638800" y="2710869"/>
            <a:ext cx="5130800" cy="1296034"/>
          </a:xfrm>
        </p:spPr>
        <p:txBody>
          <a:bodyPr anchor="t">
            <a:normAutofit/>
          </a:bodyPr>
          <a:lstStyle>
            <a:lvl1pPr algn="l">
              <a:defRPr sz="4000" b="1">
                <a:solidFill>
                  <a:schemeClr val="tx1">
                    <a:lumMod val="50000"/>
                    <a:lumOff val="50000"/>
                  </a:schemeClr>
                </a:solidFill>
              </a:defRPr>
            </a:lvl1pPr>
          </a:lstStyle>
          <a:p>
            <a:r>
              <a:rPr lang="en-US" dirty="0" smtClean="0"/>
              <a:t>Click to edit Master </a:t>
            </a:r>
            <a:br>
              <a:rPr lang="en-US" dirty="0" smtClean="0"/>
            </a:br>
            <a:r>
              <a:rPr lang="en-US" dirty="0" smtClean="0"/>
              <a:t>title style</a:t>
            </a:r>
            <a:endParaRPr lang="en-US" dirty="0"/>
          </a:p>
        </p:txBody>
      </p:sp>
      <p:sp>
        <p:nvSpPr>
          <p:cNvPr id="3" name="Subtitle 2"/>
          <p:cNvSpPr>
            <a:spLocks noGrp="1"/>
          </p:cNvSpPr>
          <p:nvPr>
            <p:ph type="subTitle" idx="1"/>
          </p:nvPr>
        </p:nvSpPr>
        <p:spPr>
          <a:xfrm>
            <a:off x="5638800" y="4021892"/>
            <a:ext cx="4813300" cy="1655762"/>
          </a:xfrm>
        </p:spPr>
        <p:txBody>
          <a:bodyPr/>
          <a:lstStyle>
            <a:lvl1pPr marL="0" indent="0" algn="l">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071" y="2785205"/>
            <a:ext cx="3981781" cy="1056551"/>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400" y="6168961"/>
            <a:ext cx="10058400" cy="231919"/>
          </a:xfrm>
          <a:prstGeom prst="rect">
            <a:avLst/>
          </a:prstGeom>
        </p:spPr>
      </p:pic>
      <p:sp>
        <p:nvSpPr>
          <p:cNvPr id="14" name="Footer Placeholder 4"/>
          <p:cNvSpPr txBox="1">
            <a:spLocks/>
          </p:cNvSpPr>
          <p:nvPr/>
        </p:nvSpPr>
        <p:spPr>
          <a:xfrm>
            <a:off x="3390900" y="6105525"/>
            <a:ext cx="411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www.omnexsystems.com</a:t>
            </a:r>
            <a:endParaRPr lang="en-US" dirty="0"/>
          </a:p>
        </p:txBody>
      </p:sp>
      <p:cxnSp>
        <p:nvCxnSpPr>
          <p:cNvPr id="20" name="Straight Connector 19"/>
          <p:cNvCxnSpPr/>
          <p:nvPr/>
        </p:nvCxnSpPr>
        <p:spPr>
          <a:xfrm>
            <a:off x="5435600" y="2784157"/>
            <a:ext cx="0" cy="1054742"/>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7682344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3767BE-B880-4751-8E58-0CEA319D3568}" type="datetime1">
              <a:rPr lang="en-IN" smtClean="0"/>
              <a:t>29-07-2020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7CAA945-8F1F-43B2-B03C-A387649B5798}" type="slidenum">
              <a:rPr lang="en-IN" smtClean="0"/>
              <a:t>‹#›</a:t>
            </a:fld>
            <a:endParaRPr lang="en-IN"/>
          </a:p>
        </p:txBody>
      </p:sp>
      <p:sp>
        <p:nvSpPr>
          <p:cNvPr id="5" name="Title 1"/>
          <p:cNvSpPr>
            <a:spLocks noGrp="1"/>
          </p:cNvSpPr>
          <p:nvPr>
            <p:ph type="ctrTitle" hasCustomPrompt="1"/>
          </p:nvPr>
        </p:nvSpPr>
        <p:spPr>
          <a:xfrm>
            <a:off x="182177" y="645635"/>
            <a:ext cx="6306306" cy="1470025"/>
          </a:xfrm>
        </p:spPr>
        <p:txBody>
          <a:bodyPr anchor="t">
            <a:normAutofit/>
          </a:bodyPr>
          <a:lstStyle>
            <a:lvl1pPr algn="l">
              <a:defRPr sz="4400" b="1" i="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534195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E63B6E-5375-4672-AD6A-CBDD6551DB47}" type="datetime1">
              <a:rPr lang="en-IN" smtClean="0"/>
              <a:t>29-07-2020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7CAA945-8F1F-43B2-B03C-A387649B5798}" type="slidenum">
              <a:rPr lang="en-IN" smtClean="0"/>
              <a:t>‹#›</a:t>
            </a:fld>
            <a:endParaRPr lang="en-IN"/>
          </a:p>
        </p:txBody>
      </p:sp>
    </p:spTree>
    <p:extLst>
      <p:ext uri="{BB962C8B-B14F-4D97-AF65-F5344CB8AC3E}">
        <p14:creationId xmlns:p14="http://schemas.microsoft.com/office/powerpoint/2010/main" val="4563063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BA7109-4CBD-4755-A456-341F207CEB8B}" type="datetime1">
              <a:rPr lang="en-IN" smtClean="0"/>
              <a:t>29-07-2020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7CAA945-8F1F-43B2-B03C-A387649B5798}" type="slidenum">
              <a:rPr lang="en-IN" smtClean="0"/>
              <a:t>‹#›</a:t>
            </a:fld>
            <a:endParaRPr lang="en-IN"/>
          </a:p>
        </p:txBody>
      </p:sp>
    </p:spTree>
    <p:extLst>
      <p:ext uri="{BB962C8B-B14F-4D97-AF65-F5344CB8AC3E}">
        <p14:creationId xmlns:p14="http://schemas.microsoft.com/office/powerpoint/2010/main" val="370384179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D7592A-1A11-4B1B-9F29-18CB5C481EBF}" type="datetime1">
              <a:rPr lang="en-IN" smtClean="0"/>
              <a:t>29-07-2020</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A7CAA945-8F1F-43B2-B03C-A387649B5798}" type="slidenum">
              <a:rPr lang="en-IN" smtClean="0"/>
              <a:pPr/>
              <a:t>‹#›</a:t>
            </a:fld>
            <a:endParaRPr lang="en-IN" dirty="0"/>
          </a:p>
        </p:txBody>
      </p:sp>
    </p:spTree>
    <p:extLst>
      <p:ext uri="{BB962C8B-B14F-4D97-AF65-F5344CB8AC3E}">
        <p14:creationId xmlns:p14="http://schemas.microsoft.com/office/powerpoint/2010/main" val="390026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jpg"/><Relationship Id="rId4" Type="http://schemas.openxmlformats.org/officeDocument/2006/relationships/slideLayout" Target="../slideLayouts/slideLayout4.xml"/><Relationship Id="rId9"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p:cNvSpPr/>
          <p:nvPr/>
        </p:nvSpPr>
        <p:spPr>
          <a:xfrm>
            <a:off x="11560082" y="228600"/>
            <a:ext cx="809718" cy="520550"/>
          </a:xfrm>
          <a:prstGeom prst="rect">
            <a:avLst/>
          </a:prstGeom>
          <a:solidFill>
            <a:srgbClr val="8BC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17613" y="5965499"/>
            <a:ext cx="2189748" cy="901287"/>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671"/>
            <a:ext cx="1723533" cy="709396"/>
          </a:xfrm>
          <a:prstGeom prst="rect">
            <a:avLst/>
          </a:prstGeom>
        </p:spPr>
      </p:pic>
      <p:sp>
        <p:nvSpPr>
          <p:cNvPr id="3" name="Text Placeholder 2"/>
          <p:cNvSpPr>
            <a:spLocks noGrp="1"/>
          </p:cNvSpPr>
          <p:nvPr>
            <p:ph type="body" idx="1"/>
          </p:nvPr>
        </p:nvSpPr>
        <p:spPr>
          <a:xfrm>
            <a:off x="355600" y="1325563"/>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0D93EE-FFC0-4E19-9C1B-9EF1B3ABD6C5}" type="datetime1">
              <a:rPr lang="en-IN" smtClean="0"/>
              <a:t>29-07-2020</a:t>
            </a:fld>
            <a:endParaRPr lang="en-IN"/>
          </a:p>
        </p:txBody>
      </p:sp>
      <p:sp>
        <p:nvSpPr>
          <p:cNvPr id="5" name="Footer Placeholder 4"/>
          <p:cNvSpPr>
            <a:spLocks noGrp="1"/>
          </p:cNvSpPr>
          <p:nvPr>
            <p:ph type="ftr" sz="quarter" idx="3"/>
          </p:nvPr>
        </p:nvSpPr>
        <p:spPr>
          <a:xfrm>
            <a:off x="355600" y="6164982"/>
            <a:ext cx="4114800" cy="365125"/>
          </a:xfrm>
          <a:prstGeom prst="rect">
            <a:avLst/>
          </a:prstGeom>
        </p:spPr>
        <p:txBody>
          <a:bodyPr vert="horz" lIns="91440" tIns="45720" rIns="91440" bIns="45720" rtlCol="0" anchor="ctr"/>
          <a:lstStyle>
            <a:lvl1pPr algn="l">
              <a:defRPr sz="1200" b="1">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11699782" y="280510"/>
            <a:ext cx="1673318" cy="365125"/>
          </a:xfrm>
          <a:prstGeom prst="rect">
            <a:avLst/>
          </a:prstGeom>
        </p:spPr>
        <p:txBody>
          <a:bodyPr vert="horz" lIns="91440" tIns="45720" rIns="91440" bIns="45720" rtlCol="0" anchor="ctr"/>
          <a:lstStyle>
            <a:lvl1pPr algn="l">
              <a:defRPr sz="1400" b="1">
                <a:solidFill>
                  <a:schemeClr val="bg1"/>
                </a:solidFill>
              </a:defRPr>
            </a:lvl1pPr>
          </a:lstStyle>
          <a:p>
            <a:fld id="{A7CAA945-8F1F-43B2-B03C-A387649B5798}" type="slidenum">
              <a:rPr lang="en-IN" smtClean="0"/>
              <a:t>‹#›</a:t>
            </a:fld>
            <a:endParaRPr lang="en-IN"/>
          </a:p>
        </p:txBody>
      </p:sp>
      <p:sp>
        <p:nvSpPr>
          <p:cNvPr id="2" name="Title Placeholder 1"/>
          <p:cNvSpPr>
            <a:spLocks noGrp="1"/>
          </p:cNvSpPr>
          <p:nvPr>
            <p:ph type="title"/>
          </p:nvPr>
        </p:nvSpPr>
        <p:spPr>
          <a:xfrm>
            <a:off x="355600" y="-1714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52118" y="6020737"/>
            <a:ext cx="1707964" cy="496168"/>
          </a:xfrm>
          <a:prstGeom prst="rect">
            <a:avLst/>
          </a:prstGeom>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30518" y="6181291"/>
            <a:ext cx="6121400" cy="292100"/>
          </a:xfrm>
          <a:prstGeom prst="rect">
            <a:avLst/>
          </a:prstGeom>
        </p:spPr>
      </p:pic>
    </p:spTree>
    <p:extLst>
      <p:ext uri="{BB962C8B-B14F-4D97-AF65-F5344CB8AC3E}">
        <p14:creationId xmlns:p14="http://schemas.microsoft.com/office/powerpoint/2010/main" val="169316014"/>
      </p:ext>
    </p:extLst>
  </p:cSld>
  <p:clrMap bg1="lt1" tx1="dk1" bg2="lt2" tx2="dk2" accent1="accent1" accent2="accent2" accent3="accent3" accent4="accent4" accent5="accent5" accent6="accent6" hlink="hlink" folHlink="folHlink"/>
  <p:sldLayoutIdLst>
    <p:sldLayoutId id="2147483674" r:id="rId1"/>
    <p:sldLayoutId id="2147483684" r:id="rId2"/>
    <p:sldLayoutId id="2147483691" r:id="rId3"/>
    <p:sldLayoutId id="2147483692" r:id="rId4"/>
    <p:sldLayoutId id="2147483693" r:id="rId5"/>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200" b="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43976" y="2807594"/>
            <a:ext cx="5112914" cy="646331"/>
          </a:xfrm>
          <a:prstGeom prst="rect">
            <a:avLst/>
          </a:prstGeom>
          <a:noFill/>
        </p:spPr>
        <p:txBody>
          <a:bodyPr wrap="square" rtlCol="0">
            <a:spAutoFit/>
          </a:bodyPr>
          <a:lstStyle/>
          <a:p>
            <a:r>
              <a:rPr lang="en-US" sz="3600" b="1" dirty="0" smtClean="0">
                <a:solidFill>
                  <a:srgbClr val="0070C0"/>
                </a:solidFill>
              </a:rPr>
              <a:t>ITAR features in </a:t>
            </a:r>
            <a:r>
              <a:rPr lang="en-US" sz="3600" b="1" dirty="0" err="1" smtClean="0">
                <a:solidFill>
                  <a:srgbClr val="0070C0"/>
                </a:solidFill>
              </a:rPr>
              <a:t>EwQIMS</a:t>
            </a:r>
            <a:endParaRPr lang="en-IN" sz="3600" b="1" dirty="0">
              <a:solidFill>
                <a:srgbClr val="0070C0"/>
              </a:solidFill>
            </a:endParaRPr>
          </a:p>
        </p:txBody>
      </p:sp>
    </p:spTree>
    <p:extLst>
      <p:ext uri="{BB962C8B-B14F-4D97-AF65-F5344CB8AC3E}">
        <p14:creationId xmlns:p14="http://schemas.microsoft.com/office/powerpoint/2010/main" val="1660435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8641" y="2602720"/>
            <a:ext cx="4638675" cy="1628775"/>
          </a:xfrm>
          <a:prstGeom prst="rect">
            <a:avLst/>
          </a:prstGeom>
        </p:spPr>
      </p:pic>
      <p:sp>
        <p:nvSpPr>
          <p:cNvPr id="10" name="TextBox 9"/>
          <p:cNvSpPr txBox="1"/>
          <p:nvPr/>
        </p:nvSpPr>
        <p:spPr>
          <a:xfrm>
            <a:off x="1313645" y="675141"/>
            <a:ext cx="8268237" cy="923330"/>
          </a:xfrm>
          <a:prstGeom prst="rect">
            <a:avLst/>
          </a:prstGeom>
          <a:noFill/>
        </p:spPr>
        <p:txBody>
          <a:bodyPr wrap="square" rtlCol="0">
            <a:spAutoFit/>
          </a:bodyPr>
          <a:lstStyle>
            <a:defPPr>
              <a:defRPr lang="en-US"/>
            </a:defPPr>
            <a:lvl1pPr>
              <a:defRPr>
                <a:solidFill>
                  <a:srgbClr val="0070C0"/>
                </a:solidFill>
              </a:defRPr>
            </a:lvl1pPr>
          </a:lstStyle>
          <a:p>
            <a:pPr marL="285750" indent="-285750">
              <a:buFont typeface="Arial" panose="020B0604020202020204" pitchFamily="34" charset="0"/>
              <a:buChar char="•"/>
            </a:pPr>
            <a:r>
              <a:rPr lang="en-US" dirty="0"/>
              <a:t>The ITAR documents are </a:t>
            </a:r>
            <a:r>
              <a:rPr lang="en-US" dirty="0" smtClean="0"/>
              <a:t>visible only </a:t>
            </a:r>
            <a:r>
              <a:rPr lang="en-US" dirty="0"/>
              <a:t>to </a:t>
            </a:r>
            <a:r>
              <a:rPr lang="en-US" dirty="0" smtClean="0"/>
              <a:t>US </a:t>
            </a:r>
            <a:r>
              <a:rPr lang="en-US" dirty="0"/>
              <a:t>citizens</a:t>
            </a:r>
          </a:p>
          <a:p>
            <a:pPr marL="285750" indent="-285750">
              <a:buFont typeface="Arial" panose="020B0604020202020204" pitchFamily="34" charset="0"/>
              <a:buChar char="•"/>
            </a:pPr>
            <a:r>
              <a:rPr lang="en-US" dirty="0"/>
              <a:t>If a Non ITAR user tries to open an ITAR document, an alert is prompted as shown below</a:t>
            </a:r>
            <a:endParaRPr lang="en-IN" dirty="0"/>
          </a:p>
        </p:txBody>
      </p:sp>
      <p:cxnSp>
        <p:nvCxnSpPr>
          <p:cNvPr id="12" name="Straight Arrow Connector 11"/>
          <p:cNvCxnSpPr/>
          <p:nvPr/>
        </p:nvCxnSpPr>
        <p:spPr>
          <a:xfrm>
            <a:off x="3193961" y="1306206"/>
            <a:ext cx="1287887" cy="129651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A7CAA945-8F1F-43B2-B03C-A387649B5798}" type="slidenum">
              <a:rPr lang="en-IN" smtClean="0"/>
              <a:t>10</a:t>
            </a:fld>
            <a:endParaRPr lang="en-IN"/>
          </a:p>
        </p:txBody>
      </p:sp>
    </p:spTree>
    <p:extLst>
      <p:ext uri="{BB962C8B-B14F-4D97-AF65-F5344CB8AC3E}">
        <p14:creationId xmlns:p14="http://schemas.microsoft.com/office/powerpoint/2010/main" val="40334117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43976" y="2807594"/>
            <a:ext cx="2253804" cy="646331"/>
          </a:xfrm>
          <a:prstGeom prst="rect">
            <a:avLst/>
          </a:prstGeom>
          <a:noFill/>
        </p:spPr>
        <p:txBody>
          <a:bodyPr wrap="square" rtlCol="0">
            <a:spAutoFit/>
          </a:bodyPr>
          <a:lstStyle/>
          <a:p>
            <a:r>
              <a:rPr lang="en-US" sz="3600" b="1" dirty="0" smtClean="0">
                <a:solidFill>
                  <a:srgbClr val="0070C0"/>
                </a:solidFill>
              </a:rPr>
              <a:t>DOCPRO</a:t>
            </a:r>
            <a:endParaRPr lang="en-IN" sz="3600" b="1" dirty="0">
              <a:solidFill>
                <a:srgbClr val="0070C0"/>
              </a:solidFill>
            </a:endParaRPr>
          </a:p>
        </p:txBody>
      </p:sp>
    </p:spTree>
    <p:extLst>
      <p:ext uri="{BB962C8B-B14F-4D97-AF65-F5344CB8AC3E}">
        <p14:creationId xmlns:p14="http://schemas.microsoft.com/office/powerpoint/2010/main" val="29220809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812" y="664674"/>
            <a:ext cx="10058400" cy="3971778"/>
          </a:xfrm>
          <a:prstGeom prst="rect">
            <a:avLst/>
          </a:prstGeom>
        </p:spPr>
      </p:pic>
      <p:sp>
        <p:nvSpPr>
          <p:cNvPr id="9" name="Rounded Rectangle 8"/>
          <p:cNvSpPr/>
          <p:nvPr/>
        </p:nvSpPr>
        <p:spPr>
          <a:xfrm>
            <a:off x="1004029" y="5013631"/>
            <a:ext cx="3625122" cy="8814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An option to select ITAR route is provided in Folder Management</a:t>
            </a:r>
            <a:endParaRPr lang="en-IN" dirty="0"/>
          </a:p>
          <a:p>
            <a:endParaRPr lang="en-IN" dirty="0"/>
          </a:p>
        </p:txBody>
      </p:sp>
      <p:cxnSp>
        <p:nvCxnSpPr>
          <p:cNvPr id="6" name="Straight Arrow Connector 5"/>
          <p:cNvCxnSpPr/>
          <p:nvPr/>
        </p:nvCxnSpPr>
        <p:spPr>
          <a:xfrm flipV="1">
            <a:off x="3071813" y="3899206"/>
            <a:ext cx="885825" cy="11144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2572" y="1674808"/>
            <a:ext cx="9831172" cy="4448796"/>
          </a:xfrm>
          <a:prstGeom prst="rect">
            <a:avLst/>
          </a:prstGeom>
        </p:spPr>
      </p:pic>
      <p:sp>
        <p:nvSpPr>
          <p:cNvPr id="20" name="Rounded Rectangle 19"/>
          <p:cNvSpPr/>
          <p:nvPr/>
        </p:nvSpPr>
        <p:spPr>
          <a:xfrm>
            <a:off x="4567279" y="5121529"/>
            <a:ext cx="2495465" cy="5929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Select the ITAR Route</a:t>
            </a:r>
            <a:endParaRPr lang="en-IN" dirty="0"/>
          </a:p>
          <a:p>
            <a:endParaRPr lang="en-IN" dirty="0"/>
          </a:p>
        </p:txBody>
      </p:sp>
      <p:sp>
        <p:nvSpPr>
          <p:cNvPr id="22" name="Rectangle 21"/>
          <p:cNvSpPr/>
          <p:nvPr/>
        </p:nvSpPr>
        <p:spPr>
          <a:xfrm>
            <a:off x="713679" y="193399"/>
            <a:ext cx="2616607" cy="25757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r>
              <a:rPr lang="en-US" dirty="0" smtClean="0">
                <a:ln>
                  <a:solidFill>
                    <a:schemeClr val="accent5"/>
                  </a:solidFill>
                </a:ln>
              </a:rPr>
              <a:t>Folder Management</a:t>
            </a:r>
            <a:endParaRPr lang="en-IN" dirty="0">
              <a:ln>
                <a:solidFill>
                  <a:schemeClr val="accent5"/>
                </a:solidFill>
              </a:ln>
            </a:endParaRPr>
          </a:p>
        </p:txBody>
      </p:sp>
      <p:sp>
        <p:nvSpPr>
          <p:cNvPr id="2" name="Slide Number Placeholder 1"/>
          <p:cNvSpPr>
            <a:spLocks noGrp="1"/>
          </p:cNvSpPr>
          <p:nvPr>
            <p:ph type="sldNum" sz="quarter" idx="12"/>
          </p:nvPr>
        </p:nvSpPr>
        <p:spPr/>
        <p:txBody>
          <a:bodyPr/>
          <a:lstStyle/>
          <a:p>
            <a:fld id="{A7CAA945-8F1F-43B2-B03C-A387649B5798}" type="slidenum">
              <a:rPr lang="en-IN" smtClean="0"/>
              <a:t>12</a:t>
            </a:fld>
            <a:endParaRPr lang="en-IN"/>
          </a:p>
        </p:txBody>
      </p:sp>
    </p:spTree>
    <p:extLst>
      <p:ext uri="{BB962C8B-B14F-4D97-AF65-F5344CB8AC3E}">
        <p14:creationId xmlns:p14="http://schemas.microsoft.com/office/powerpoint/2010/main" val="307173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487" y="787121"/>
            <a:ext cx="10058400" cy="3227530"/>
          </a:xfrm>
          <a:prstGeom prst="rect">
            <a:avLst/>
          </a:prstGeom>
        </p:spPr>
      </p:pic>
      <p:sp>
        <p:nvSpPr>
          <p:cNvPr id="9" name="Rounded Rectangle 8"/>
          <p:cNvSpPr/>
          <p:nvPr/>
        </p:nvSpPr>
        <p:spPr>
          <a:xfrm>
            <a:off x="1004028" y="5013631"/>
            <a:ext cx="5011009" cy="8814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An option to select whether a Route is ITAR or Not in Route creation screen</a:t>
            </a:r>
            <a:endParaRPr lang="en-IN"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029" y="999249"/>
            <a:ext cx="10058400" cy="2400467"/>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600" y="1178035"/>
            <a:ext cx="10058400" cy="3679534"/>
          </a:xfrm>
          <a:prstGeom prst="rect">
            <a:avLst/>
          </a:prstGeom>
        </p:spPr>
      </p:pic>
      <p:cxnSp>
        <p:nvCxnSpPr>
          <p:cNvPr id="6" name="Straight Arrow Connector 5"/>
          <p:cNvCxnSpPr/>
          <p:nvPr/>
        </p:nvCxnSpPr>
        <p:spPr>
          <a:xfrm flipV="1">
            <a:off x="3071813" y="4378388"/>
            <a:ext cx="2114550" cy="63524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71487" y="297996"/>
            <a:ext cx="2616607" cy="25757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r>
              <a:rPr lang="en-US" dirty="0" smtClean="0">
                <a:ln>
                  <a:solidFill>
                    <a:schemeClr val="accent5"/>
                  </a:solidFill>
                </a:ln>
              </a:rPr>
              <a:t>Route Creation</a:t>
            </a:r>
            <a:endParaRPr lang="en-IN" dirty="0">
              <a:ln>
                <a:solidFill>
                  <a:schemeClr val="accent5"/>
                </a:solidFill>
              </a:ln>
            </a:endParaRPr>
          </a:p>
        </p:txBody>
      </p:sp>
      <p:sp>
        <p:nvSpPr>
          <p:cNvPr id="3" name="Slide Number Placeholder 2"/>
          <p:cNvSpPr>
            <a:spLocks noGrp="1"/>
          </p:cNvSpPr>
          <p:nvPr>
            <p:ph type="sldNum" sz="quarter" idx="12"/>
          </p:nvPr>
        </p:nvSpPr>
        <p:spPr/>
        <p:txBody>
          <a:bodyPr/>
          <a:lstStyle/>
          <a:p>
            <a:fld id="{A7CAA945-8F1F-43B2-B03C-A387649B5798}" type="slidenum">
              <a:rPr lang="en-IN" smtClean="0"/>
              <a:t>13</a:t>
            </a:fld>
            <a:endParaRPr lang="en-IN"/>
          </a:p>
        </p:txBody>
      </p:sp>
    </p:spTree>
    <p:extLst>
      <p:ext uri="{BB962C8B-B14F-4D97-AF65-F5344CB8AC3E}">
        <p14:creationId xmlns:p14="http://schemas.microsoft.com/office/powerpoint/2010/main" val="3860343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783" y="894997"/>
            <a:ext cx="9557796" cy="4879796"/>
          </a:xfrm>
          <a:prstGeom prst="rect">
            <a:avLst/>
          </a:prstGeom>
        </p:spPr>
      </p:pic>
      <p:sp>
        <p:nvSpPr>
          <p:cNvPr id="9" name="Rounded Rectangle 8"/>
          <p:cNvSpPr/>
          <p:nvPr/>
        </p:nvSpPr>
        <p:spPr>
          <a:xfrm>
            <a:off x="5147050" y="1197987"/>
            <a:ext cx="5011009" cy="8814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A button provided to convert a Non ITAR document to an ITAR document in Document Management. </a:t>
            </a:r>
            <a:endParaRPr lang="en-IN" dirty="0"/>
          </a:p>
        </p:txBody>
      </p:sp>
      <p:sp>
        <p:nvSpPr>
          <p:cNvPr id="8" name="Rectangle 7"/>
          <p:cNvSpPr/>
          <p:nvPr/>
        </p:nvSpPr>
        <p:spPr>
          <a:xfrm>
            <a:off x="471487" y="347675"/>
            <a:ext cx="2616607" cy="25757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r>
              <a:rPr lang="en-US" dirty="0" smtClean="0">
                <a:ln>
                  <a:solidFill>
                    <a:schemeClr val="accent5"/>
                  </a:solidFill>
                </a:ln>
              </a:rPr>
              <a:t>Document Management</a:t>
            </a:r>
            <a:endParaRPr lang="en-IN" dirty="0">
              <a:ln>
                <a:solidFill>
                  <a:schemeClr val="accent5"/>
                </a:solidFill>
              </a:ln>
            </a:endParaRPr>
          </a:p>
        </p:txBody>
      </p:sp>
      <p:sp>
        <p:nvSpPr>
          <p:cNvPr id="14" name="Rounded Rectangle 13"/>
          <p:cNvSpPr/>
          <p:nvPr/>
        </p:nvSpPr>
        <p:spPr>
          <a:xfrm>
            <a:off x="54011" y="1862667"/>
            <a:ext cx="1078772" cy="11254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t>An yellow icon provided to denote ITAR documents</a:t>
            </a:r>
            <a:endParaRPr lang="en-IN" sz="1200" dirty="0"/>
          </a:p>
        </p:txBody>
      </p:sp>
      <p:cxnSp>
        <p:nvCxnSpPr>
          <p:cNvPr id="7" name="Straight Arrow Connector 6"/>
          <p:cNvCxnSpPr/>
          <p:nvPr/>
        </p:nvCxnSpPr>
        <p:spPr>
          <a:xfrm>
            <a:off x="745067" y="3002844"/>
            <a:ext cx="812800" cy="23706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2889956" y="1501422"/>
            <a:ext cx="2257094" cy="36124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A7CAA945-8F1F-43B2-B03C-A387649B5798}" type="slidenum">
              <a:rPr lang="en-IN" smtClean="0"/>
              <a:t>14</a:t>
            </a:fld>
            <a:endParaRPr lang="en-IN"/>
          </a:p>
        </p:txBody>
      </p:sp>
    </p:spTree>
    <p:extLst>
      <p:ext uri="{BB962C8B-B14F-4D97-AF65-F5344CB8AC3E}">
        <p14:creationId xmlns:p14="http://schemas.microsoft.com/office/powerpoint/2010/main" val="405361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10154" y="336386"/>
            <a:ext cx="2616607" cy="25757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r>
              <a:rPr lang="en-US" dirty="0" smtClean="0">
                <a:ln>
                  <a:solidFill>
                    <a:schemeClr val="accent5"/>
                  </a:solidFill>
                </a:ln>
              </a:rPr>
              <a:t>New Document Request</a:t>
            </a:r>
            <a:endParaRPr lang="en-IN" dirty="0">
              <a:ln>
                <a:solidFill>
                  <a:schemeClr val="accent5"/>
                </a:solidFill>
              </a:ln>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578" y="1515936"/>
            <a:ext cx="10058400" cy="3622221"/>
          </a:xfrm>
          <a:prstGeom prst="rect">
            <a:avLst/>
          </a:prstGeom>
        </p:spPr>
      </p:pic>
      <p:sp>
        <p:nvSpPr>
          <p:cNvPr id="5" name="Rounded Rectangle 4"/>
          <p:cNvSpPr/>
          <p:nvPr/>
        </p:nvSpPr>
        <p:spPr>
          <a:xfrm>
            <a:off x="4706784" y="483406"/>
            <a:ext cx="5011009" cy="8814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An option provided to denote the document uploaded as ITAR</a:t>
            </a:r>
            <a:endParaRPr lang="en-IN" dirty="0"/>
          </a:p>
        </p:txBody>
      </p:sp>
      <p:cxnSp>
        <p:nvCxnSpPr>
          <p:cNvPr id="7" name="Straight Arrow Connector 6"/>
          <p:cNvCxnSpPr/>
          <p:nvPr/>
        </p:nvCxnSpPr>
        <p:spPr>
          <a:xfrm flipH="1">
            <a:off x="7032978" y="1354667"/>
            <a:ext cx="462844" cy="51928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A7CAA945-8F1F-43B2-B03C-A387649B5798}" type="slidenum">
              <a:rPr lang="en-IN" smtClean="0"/>
              <a:t>15</a:t>
            </a:fld>
            <a:endParaRPr lang="en-IN"/>
          </a:p>
        </p:txBody>
      </p:sp>
    </p:spTree>
    <p:extLst>
      <p:ext uri="{BB962C8B-B14F-4D97-AF65-F5344CB8AC3E}">
        <p14:creationId xmlns:p14="http://schemas.microsoft.com/office/powerpoint/2010/main" val="697400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43976" y="2807594"/>
            <a:ext cx="2253804" cy="646331"/>
          </a:xfrm>
          <a:prstGeom prst="rect">
            <a:avLst/>
          </a:prstGeom>
          <a:noFill/>
        </p:spPr>
        <p:txBody>
          <a:bodyPr wrap="square" rtlCol="0">
            <a:spAutoFit/>
          </a:bodyPr>
          <a:lstStyle/>
          <a:p>
            <a:r>
              <a:rPr lang="en-US" sz="3600" b="1" dirty="0" smtClean="0">
                <a:solidFill>
                  <a:srgbClr val="0070C0"/>
                </a:solidFill>
              </a:rPr>
              <a:t>AUDITPRO</a:t>
            </a:r>
            <a:endParaRPr lang="en-IN" sz="3600" b="1" dirty="0">
              <a:solidFill>
                <a:srgbClr val="0070C0"/>
              </a:solidFill>
            </a:endParaRPr>
          </a:p>
        </p:txBody>
      </p:sp>
    </p:spTree>
    <p:extLst>
      <p:ext uri="{BB962C8B-B14F-4D97-AF65-F5344CB8AC3E}">
        <p14:creationId xmlns:p14="http://schemas.microsoft.com/office/powerpoint/2010/main" val="27591335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a:solidFill>
                  <a:schemeClr val="accent5"/>
                </a:solidFill>
              </a:rPr>
              <a:t>Audit type</a:t>
            </a:r>
            <a:r>
              <a:rPr lang="en-US" sz="2000" dirty="0">
                <a:solidFill>
                  <a:schemeClr val="accent5"/>
                </a:solidFill>
              </a:rPr>
              <a:t> : ITAR user can define Audit type as ITAR/Non ITAR </a:t>
            </a:r>
            <a:r>
              <a:rPr lang="en-US" sz="2000" dirty="0" smtClean="0">
                <a:solidFill>
                  <a:schemeClr val="accent5"/>
                </a:solidFill>
              </a:rPr>
              <a:t>such that the ITAR </a:t>
            </a:r>
            <a:r>
              <a:rPr lang="en-US" sz="2000" dirty="0">
                <a:solidFill>
                  <a:schemeClr val="accent5"/>
                </a:solidFill>
              </a:rPr>
              <a:t>A</a:t>
            </a:r>
            <a:r>
              <a:rPr lang="en-US" sz="2000" dirty="0" smtClean="0">
                <a:solidFill>
                  <a:schemeClr val="accent5"/>
                </a:solidFill>
              </a:rPr>
              <a:t>udit Type </a:t>
            </a:r>
            <a:r>
              <a:rPr lang="en-US" sz="2000" dirty="0">
                <a:solidFill>
                  <a:schemeClr val="accent5"/>
                </a:solidFill>
              </a:rPr>
              <a:t>will not </a:t>
            </a:r>
            <a:r>
              <a:rPr lang="en-US" sz="2000" dirty="0" smtClean="0">
                <a:solidFill>
                  <a:schemeClr val="accent5"/>
                </a:solidFill>
              </a:rPr>
              <a:t>be listed </a:t>
            </a:r>
            <a:r>
              <a:rPr lang="en-US" sz="2000" dirty="0">
                <a:solidFill>
                  <a:schemeClr val="accent5"/>
                </a:solidFill>
              </a:rPr>
              <a:t>to Non ITAR user.</a:t>
            </a:r>
            <a:endParaRPr lang="en-US" sz="2000" b="1" dirty="0">
              <a:solidFill>
                <a:schemeClr val="accent5"/>
              </a:solidFill>
            </a:endParaRPr>
          </a:p>
        </p:txBody>
      </p:sp>
      <p:sp>
        <p:nvSpPr>
          <p:cNvPr id="4" name="Slide Number Placeholder 3"/>
          <p:cNvSpPr>
            <a:spLocks noGrp="1"/>
          </p:cNvSpPr>
          <p:nvPr>
            <p:ph type="sldNum" sz="quarter" idx="12"/>
          </p:nvPr>
        </p:nvSpPr>
        <p:spPr/>
        <p:txBody>
          <a:bodyPr/>
          <a:lstStyle/>
          <a:p>
            <a:fld id="{A7CAA945-8F1F-43B2-B03C-A387649B5798}" type="slidenum">
              <a:rPr lang="en-IN" smtClean="0"/>
              <a:pPr/>
              <a:t>17</a:t>
            </a:fld>
            <a:endParaRPr lang="en-IN" dirty="0"/>
          </a:p>
        </p:txBody>
      </p:sp>
      <p:pic>
        <p:nvPicPr>
          <p:cNvPr id="14" name="Content Placeholder 13">
            <a:extLst>
              <a:ext uri="{FF2B5EF4-FFF2-40B4-BE49-F238E27FC236}">
                <a16:creationId xmlns:a16="http://schemas.microsoft.com/office/drawing/2014/main" xmlns="" id="{278CA72D-6BBE-45F1-AADE-6C32F98E04E5}"/>
              </a:ext>
            </a:extLst>
          </p:cNvPr>
          <p:cNvPicPr>
            <a:picLocks noGrp="1" noChangeAspect="1"/>
          </p:cNvPicPr>
          <p:nvPr>
            <p:ph idx="1"/>
          </p:nvPr>
        </p:nvPicPr>
        <p:blipFill>
          <a:blip r:embed="rId2"/>
          <a:stretch>
            <a:fillRect/>
          </a:stretch>
        </p:blipFill>
        <p:spPr>
          <a:xfrm>
            <a:off x="458470" y="1480674"/>
            <a:ext cx="10515600" cy="3469614"/>
          </a:xfrm>
          <a:prstGeom prst="rect">
            <a:avLst/>
          </a:prstGeom>
        </p:spPr>
      </p:pic>
      <p:sp>
        <p:nvSpPr>
          <p:cNvPr id="17" name="Rectangle 16">
            <a:extLst>
              <a:ext uri="{FF2B5EF4-FFF2-40B4-BE49-F238E27FC236}">
                <a16:creationId xmlns:a16="http://schemas.microsoft.com/office/drawing/2014/main" xmlns="" id="{7995672A-5A4D-40E7-A4BE-9638D49A3231}"/>
              </a:ext>
            </a:extLst>
          </p:cNvPr>
          <p:cNvSpPr/>
          <p:nvPr/>
        </p:nvSpPr>
        <p:spPr>
          <a:xfrm>
            <a:off x="4674871" y="3954780"/>
            <a:ext cx="45719" cy="4571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xmlns="" id="{0BA2C5B3-90D4-418D-83D7-520A5C9CCB7C}"/>
              </a:ext>
            </a:extLst>
          </p:cNvPr>
          <p:cNvSpPr/>
          <p:nvPr/>
        </p:nvSpPr>
        <p:spPr>
          <a:xfrm>
            <a:off x="6400800" y="1211580"/>
            <a:ext cx="3291840" cy="10994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Based on the selection of dropdown, </a:t>
            </a:r>
            <a:r>
              <a:rPr lang="en-US" dirty="0" smtClean="0"/>
              <a:t>the Audit Type can be </a:t>
            </a:r>
            <a:r>
              <a:rPr lang="en-US" dirty="0"/>
              <a:t>set as ITAR /Non ITAR </a:t>
            </a:r>
          </a:p>
        </p:txBody>
      </p:sp>
      <p:cxnSp>
        <p:nvCxnSpPr>
          <p:cNvPr id="20" name="Straight Arrow Connector 19">
            <a:extLst>
              <a:ext uri="{FF2B5EF4-FFF2-40B4-BE49-F238E27FC236}">
                <a16:creationId xmlns:a16="http://schemas.microsoft.com/office/drawing/2014/main" xmlns="" id="{0BBB7F58-B1C3-4693-9BF1-30305A7CF16F}"/>
              </a:ext>
            </a:extLst>
          </p:cNvPr>
          <p:cNvCxnSpPr>
            <a:cxnSpLocks/>
          </p:cNvCxnSpPr>
          <p:nvPr/>
        </p:nvCxnSpPr>
        <p:spPr>
          <a:xfrm flipH="1">
            <a:off x="7086600" y="2311056"/>
            <a:ext cx="468630" cy="5235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12243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a:solidFill>
                  <a:schemeClr val="accent5"/>
                </a:solidFill>
              </a:rPr>
              <a:t>Audit Program</a:t>
            </a:r>
            <a:r>
              <a:rPr lang="en-US" sz="2000" dirty="0">
                <a:solidFill>
                  <a:schemeClr val="accent5"/>
                </a:solidFill>
              </a:rPr>
              <a:t>: ITAR user can define Audit Program as ITAR/Non ITAR such that the ITAR </a:t>
            </a:r>
            <a:r>
              <a:rPr lang="en-US" sz="2000" dirty="0" smtClean="0">
                <a:solidFill>
                  <a:schemeClr val="accent5"/>
                </a:solidFill>
              </a:rPr>
              <a:t>Audit Program will </a:t>
            </a:r>
            <a:r>
              <a:rPr lang="en-US" sz="2000" dirty="0">
                <a:solidFill>
                  <a:schemeClr val="accent5"/>
                </a:solidFill>
              </a:rPr>
              <a:t>not be listed to Non ITAR </a:t>
            </a:r>
            <a:r>
              <a:rPr lang="en-US" sz="2000" dirty="0" smtClean="0">
                <a:solidFill>
                  <a:schemeClr val="accent5"/>
                </a:solidFill>
              </a:rPr>
              <a:t>user</a:t>
            </a:r>
            <a:endParaRPr lang="en-US" sz="2000" dirty="0">
              <a:solidFill>
                <a:schemeClr val="accent5"/>
              </a:solidFill>
            </a:endParaRPr>
          </a:p>
        </p:txBody>
      </p:sp>
      <p:sp>
        <p:nvSpPr>
          <p:cNvPr id="4" name="Slide Number Placeholder 3"/>
          <p:cNvSpPr>
            <a:spLocks noGrp="1"/>
          </p:cNvSpPr>
          <p:nvPr>
            <p:ph type="sldNum" sz="quarter" idx="12"/>
          </p:nvPr>
        </p:nvSpPr>
        <p:spPr/>
        <p:txBody>
          <a:bodyPr/>
          <a:lstStyle/>
          <a:p>
            <a:fld id="{A7CAA945-8F1F-43B2-B03C-A387649B5798}" type="slidenum">
              <a:rPr lang="en-IN" smtClean="0"/>
              <a:pPr/>
              <a:t>18</a:t>
            </a:fld>
            <a:endParaRPr lang="en-IN" dirty="0"/>
          </a:p>
        </p:txBody>
      </p:sp>
      <p:pic>
        <p:nvPicPr>
          <p:cNvPr id="6" name="Picture 5">
            <a:extLst>
              <a:ext uri="{FF2B5EF4-FFF2-40B4-BE49-F238E27FC236}">
                <a16:creationId xmlns:a16="http://schemas.microsoft.com/office/drawing/2014/main" xmlns="" id="{0B392222-ADD0-4C2D-BBD2-CD064E3F89F2}"/>
              </a:ext>
            </a:extLst>
          </p:cNvPr>
          <p:cNvPicPr>
            <a:picLocks noChangeAspect="1"/>
          </p:cNvPicPr>
          <p:nvPr/>
        </p:nvPicPr>
        <p:blipFill rotWithShape="1">
          <a:blip r:embed="rId2"/>
          <a:srcRect t="12167"/>
          <a:stretch/>
        </p:blipFill>
        <p:spPr>
          <a:xfrm>
            <a:off x="394398" y="1337222"/>
            <a:ext cx="11595994" cy="3817794"/>
          </a:xfrm>
          <a:prstGeom prst="rect">
            <a:avLst/>
          </a:prstGeom>
        </p:spPr>
      </p:pic>
      <p:sp>
        <p:nvSpPr>
          <p:cNvPr id="9" name="Rectangle: Rounded Corners 8">
            <a:extLst>
              <a:ext uri="{FF2B5EF4-FFF2-40B4-BE49-F238E27FC236}">
                <a16:creationId xmlns:a16="http://schemas.microsoft.com/office/drawing/2014/main" xmlns="" id="{247AA066-A6AC-4871-BD83-0D121862B34D}"/>
              </a:ext>
            </a:extLst>
          </p:cNvPr>
          <p:cNvSpPr/>
          <p:nvPr/>
        </p:nvSpPr>
        <p:spPr>
          <a:xfrm>
            <a:off x="5780522" y="2000004"/>
            <a:ext cx="4434840" cy="7658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Default selection is No. Based on the selection audit program will be ITAR/Non ITAR</a:t>
            </a:r>
          </a:p>
        </p:txBody>
      </p:sp>
      <p:cxnSp>
        <p:nvCxnSpPr>
          <p:cNvPr id="11" name="Straight Arrow Connector 10">
            <a:extLst>
              <a:ext uri="{FF2B5EF4-FFF2-40B4-BE49-F238E27FC236}">
                <a16:creationId xmlns:a16="http://schemas.microsoft.com/office/drawing/2014/main" xmlns="" id="{80004B9A-B597-4ACB-90C4-03F777087DCF}"/>
              </a:ext>
            </a:extLst>
          </p:cNvPr>
          <p:cNvCxnSpPr/>
          <p:nvPr/>
        </p:nvCxnSpPr>
        <p:spPr>
          <a:xfrm flipH="1">
            <a:off x="4601962" y="2582934"/>
            <a:ext cx="1178560" cy="3657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87112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126" y="62630"/>
            <a:ext cx="10515600" cy="1325563"/>
          </a:xfrm>
        </p:spPr>
        <p:txBody>
          <a:bodyPr>
            <a:normAutofit/>
          </a:bodyPr>
          <a:lstStyle/>
          <a:p>
            <a:r>
              <a:rPr lang="en-US" sz="2000" b="1" dirty="0">
                <a:solidFill>
                  <a:schemeClr val="accent5"/>
                </a:solidFill>
              </a:rPr>
              <a:t>Audit Form</a:t>
            </a:r>
            <a:r>
              <a:rPr lang="en-US" sz="2000" dirty="0">
                <a:solidFill>
                  <a:schemeClr val="accent5"/>
                </a:solidFill>
              </a:rPr>
              <a:t>: </a:t>
            </a:r>
            <a:r>
              <a:rPr lang="en-US" sz="2000" b="1" dirty="0">
                <a:solidFill>
                  <a:schemeClr val="accent5"/>
                </a:solidFill>
              </a:rPr>
              <a:t>Template/Reference </a:t>
            </a:r>
            <a:r>
              <a:rPr lang="en-US" sz="2000" dirty="0">
                <a:solidFill>
                  <a:schemeClr val="accent5"/>
                </a:solidFill>
              </a:rPr>
              <a:t>-&gt;ITAR user can define Audit form </a:t>
            </a:r>
            <a:r>
              <a:rPr lang="en-US" sz="2000" dirty="0" smtClean="0">
                <a:solidFill>
                  <a:schemeClr val="accent5"/>
                </a:solidFill>
              </a:rPr>
              <a:t>as </a:t>
            </a:r>
            <a:r>
              <a:rPr lang="en-US" sz="2000" dirty="0">
                <a:solidFill>
                  <a:schemeClr val="accent5"/>
                </a:solidFill>
              </a:rPr>
              <a:t>ITAR </a:t>
            </a:r>
            <a:r>
              <a:rPr lang="en-US" sz="2000" dirty="0" smtClean="0">
                <a:solidFill>
                  <a:schemeClr val="accent5"/>
                </a:solidFill>
              </a:rPr>
              <a:t>or </a:t>
            </a:r>
            <a:r>
              <a:rPr lang="en-US" sz="2000" dirty="0">
                <a:solidFill>
                  <a:schemeClr val="accent5"/>
                </a:solidFill>
              </a:rPr>
              <a:t>Non </a:t>
            </a:r>
            <a:r>
              <a:rPr lang="en-US" sz="2000" dirty="0" smtClean="0">
                <a:solidFill>
                  <a:schemeClr val="accent5"/>
                </a:solidFill>
              </a:rPr>
              <a:t>ITAR.</a:t>
            </a:r>
            <a:endParaRPr lang="en-US" sz="2000" dirty="0">
              <a:solidFill>
                <a:schemeClr val="accent5"/>
              </a:solidFill>
            </a:endParaRPr>
          </a:p>
        </p:txBody>
      </p:sp>
      <p:sp>
        <p:nvSpPr>
          <p:cNvPr id="4" name="Slide Number Placeholder 3"/>
          <p:cNvSpPr>
            <a:spLocks noGrp="1"/>
          </p:cNvSpPr>
          <p:nvPr>
            <p:ph type="sldNum" sz="quarter" idx="12"/>
          </p:nvPr>
        </p:nvSpPr>
        <p:spPr/>
        <p:txBody>
          <a:bodyPr/>
          <a:lstStyle/>
          <a:p>
            <a:fld id="{A7CAA945-8F1F-43B2-B03C-A387649B5798}" type="slidenum">
              <a:rPr lang="en-IN" smtClean="0"/>
              <a:pPr/>
              <a:t>19</a:t>
            </a:fld>
            <a:endParaRPr lang="en-IN" dirty="0"/>
          </a:p>
        </p:txBody>
      </p:sp>
      <p:pic>
        <p:nvPicPr>
          <p:cNvPr id="6" name="Picture 5">
            <a:extLst>
              <a:ext uri="{FF2B5EF4-FFF2-40B4-BE49-F238E27FC236}">
                <a16:creationId xmlns:a16="http://schemas.microsoft.com/office/drawing/2014/main" xmlns="" id="{19BE12FB-0758-4640-BAB2-BE51ADE44664}"/>
              </a:ext>
            </a:extLst>
          </p:cNvPr>
          <p:cNvPicPr>
            <a:picLocks noChangeAspect="1"/>
          </p:cNvPicPr>
          <p:nvPr/>
        </p:nvPicPr>
        <p:blipFill rotWithShape="1">
          <a:blip r:embed="rId2"/>
          <a:srcRect t="14655"/>
          <a:stretch/>
        </p:blipFill>
        <p:spPr>
          <a:xfrm>
            <a:off x="368126" y="1481070"/>
            <a:ext cx="10700846" cy="4229453"/>
          </a:xfrm>
          <a:prstGeom prst="rect">
            <a:avLst/>
          </a:prstGeom>
        </p:spPr>
      </p:pic>
      <p:sp>
        <p:nvSpPr>
          <p:cNvPr id="7" name="Rectangle: Rounded Corners 6">
            <a:extLst>
              <a:ext uri="{FF2B5EF4-FFF2-40B4-BE49-F238E27FC236}">
                <a16:creationId xmlns:a16="http://schemas.microsoft.com/office/drawing/2014/main" xmlns="" id="{39CAA301-55B7-4761-9866-31AC33FECE9A}"/>
              </a:ext>
            </a:extLst>
          </p:cNvPr>
          <p:cNvSpPr/>
          <p:nvPr/>
        </p:nvSpPr>
        <p:spPr>
          <a:xfrm>
            <a:off x="5582572" y="3674343"/>
            <a:ext cx="3238500" cy="7600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Based on the </a:t>
            </a:r>
            <a:r>
              <a:rPr lang="en-US" dirty="0" smtClean="0"/>
              <a:t>Audit </a:t>
            </a:r>
            <a:r>
              <a:rPr lang="en-US" dirty="0"/>
              <a:t>T</a:t>
            </a:r>
            <a:r>
              <a:rPr lang="en-US" dirty="0" smtClean="0"/>
              <a:t>ype </a:t>
            </a:r>
            <a:r>
              <a:rPr lang="en-US" dirty="0"/>
              <a:t>dropdown will be enabled </a:t>
            </a:r>
          </a:p>
        </p:txBody>
      </p:sp>
      <p:cxnSp>
        <p:nvCxnSpPr>
          <p:cNvPr id="9" name="Straight Arrow Connector 8">
            <a:extLst>
              <a:ext uri="{FF2B5EF4-FFF2-40B4-BE49-F238E27FC236}">
                <a16:creationId xmlns:a16="http://schemas.microsoft.com/office/drawing/2014/main" xmlns="" id="{6830CA4B-819A-4538-8562-EB6391C7A336}"/>
              </a:ext>
            </a:extLst>
          </p:cNvPr>
          <p:cNvCxnSpPr/>
          <p:nvPr/>
        </p:nvCxnSpPr>
        <p:spPr>
          <a:xfrm flipH="1" flipV="1">
            <a:off x="6851302" y="3282936"/>
            <a:ext cx="822960" cy="3914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20424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40913" y="280510"/>
            <a:ext cx="10676586" cy="5940088"/>
          </a:xfrm>
          <a:prstGeom prst="rect">
            <a:avLst/>
          </a:prstGeom>
          <a:solidFill>
            <a:schemeClr val="accent1">
              <a:lumMod val="20000"/>
              <a:lumOff val="80000"/>
            </a:schemeClr>
          </a:solidFill>
          <a:ln w="12700">
            <a:solidFill>
              <a:schemeClr val="tx1"/>
            </a:solidFill>
          </a:ln>
        </p:spPr>
        <p:txBody>
          <a:bodyPr wrap="square" rtlCol="0">
            <a:spAutoFit/>
          </a:bodyPr>
          <a:lstStyle/>
          <a:p>
            <a:pPr marL="457200" indent="-457200">
              <a:buFont typeface="Wingdings" panose="05000000000000000000" pitchFamily="2" charset="2"/>
              <a:buChar char="q"/>
            </a:pPr>
            <a:r>
              <a:rPr lang="en-US" sz="2000" dirty="0" smtClean="0"/>
              <a:t>Suite</a:t>
            </a:r>
          </a:p>
          <a:p>
            <a:pPr marL="914400" lvl="1" indent="-457200">
              <a:buFont typeface="Arial" panose="020B0604020202020204" pitchFamily="34" charset="0"/>
              <a:buChar char="•"/>
            </a:pPr>
            <a:r>
              <a:rPr lang="en-US" sz="2000" dirty="0" smtClean="0"/>
              <a:t>The application validates whether users created are US citizens and also there will be an option to attach the proof. (This is not applicable when the user comes from LDAP)</a:t>
            </a:r>
          </a:p>
          <a:p>
            <a:pPr marL="914400" lvl="1" indent="-457200">
              <a:buFont typeface="Arial" panose="020B0604020202020204" pitchFamily="34" charset="0"/>
              <a:buChar char="•"/>
            </a:pPr>
            <a:r>
              <a:rPr lang="en-US" sz="2000" dirty="0" smtClean="0"/>
              <a:t>If the citizenship of user is changed manually, a log is maintained with the audit trail details.</a:t>
            </a:r>
          </a:p>
          <a:p>
            <a:pPr marL="457200" indent="-457200">
              <a:buFont typeface="Wingdings" panose="05000000000000000000" pitchFamily="2" charset="2"/>
              <a:buChar char="q"/>
            </a:pPr>
            <a:r>
              <a:rPr lang="en-US" sz="2000" dirty="0" smtClean="0"/>
              <a:t>AquaPro</a:t>
            </a:r>
          </a:p>
          <a:p>
            <a:pPr marL="914400" lvl="1" indent="-457200">
              <a:buFont typeface="Arial" panose="020B0604020202020204" pitchFamily="34" charset="0"/>
              <a:buChar char="•"/>
            </a:pPr>
            <a:r>
              <a:rPr lang="en-US" sz="2000" dirty="0" smtClean="0"/>
              <a:t>There will be an option to categorize production items as ITAR or not.</a:t>
            </a:r>
          </a:p>
          <a:p>
            <a:pPr marL="914400" lvl="1" indent="-457200">
              <a:buFont typeface="Arial" panose="020B0604020202020204" pitchFamily="34" charset="0"/>
              <a:buChar char="•"/>
            </a:pPr>
            <a:r>
              <a:rPr lang="en-US" sz="2000" dirty="0" smtClean="0"/>
              <a:t>The ITAR compliant Production Item can be created only by ITAR compliant users.</a:t>
            </a:r>
          </a:p>
          <a:p>
            <a:pPr marL="914400" lvl="1" indent="-457200">
              <a:buFont typeface="Arial" panose="020B0604020202020204" pitchFamily="34" charset="0"/>
              <a:buChar char="•"/>
            </a:pPr>
            <a:r>
              <a:rPr lang="en-US" sz="2000" dirty="0" smtClean="0"/>
              <a:t>The process and design documents of ITAR compliant Production Item will not be visible to any users other than US citizens.</a:t>
            </a:r>
          </a:p>
          <a:p>
            <a:pPr marL="914400" lvl="1" indent="-457200">
              <a:buFont typeface="Arial" panose="020B0604020202020204" pitchFamily="34" charset="0"/>
              <a:buChar char="•"/>
            </a:pPr>
            <a:r>
              <a:rPr lang="en-US" sz="2000" dirty="0" smtClean="0"/>
              <a:t>When a Production Item is ITAR compliant, the application validates one level above and below, so that the information of any ITAR Production Item available in that hierarchy is not accessible to any non ITAR user. This applied only when BOM is attached to production items.</a:t>
            </a:r>
          </a:p>
          <a:p>
            <a:pPr marL="914400" lvl="1" indent="-457200">
              <a:buFont typeface="Arial" panose="020B0604020202020204" pitchFamily="34" charset="0"/>
              <a:buChar char="•"/>
            </a:pPr>
            <a:r>
              <a:rPr lang="en-US" sz="2000" dirty="0" smtClean="0"/>
              <a:t>The documents of an ITAR compliant Production Item when published will be an ITAR compliant document in Docpro and also accessible only to ITAR compliant users.</a:t>
            </a:r>
          </a:p>
          <a:p>
            <a:pPr marL="457200" indent="-457200">
              <a:buFont typeface="Wingdings" panose="05000000000000000000" pitchFamily="2" charset="2"/>
              <a:buChar char="q"/>
            </a:pPr>
            <a:r>
              <a:rPr lang="en-US" sz="2000" dirty="0" smtClean="0"/>
              <a:t>DocPro</a:t>
            </a:r>
          </a:p>
          <a:p>
            <a:pPr marL="914400" lvl="1" indent="-457200">
              <a:buFont typeface="Arial" panose="020B0604020202020204" pitchFamily="34" charset="0"/>
              <a:buChar char="•"/>
            </a:pPr>
            <a:r>
              <a:rPr lang="en-US" sz="2000" dirty="0" smtClean="0"/>
              <a:t>When a document is uploaded to Docpro by an ITAR compliant user, an option is provided to denote whether the document is ITAR compliant or not.</a:t>
            </a:r>
          </a:p>
          <a:p>
            <a:pPr marL="914400" lvl="1" indent="-457200">
              <a:buFont typeface="Arial" panose="020B0604020202020204" pitchFamily="34" charset="0"/>
              <a:buChar char="•"/>
            </a:pPr>
            <a:r>
              <a:rPr lang="en-US" sz="2000" dirty="0" smtClean="0"/>
              <a:t>ITAR compliant documents are not displayed to non ITAR users</a:t>
            </a:r>
          </a:p>
        </p:txBody>
      </p:sp>
      <p:sp>
        <p:nvSpPr>
          <p:cNvPr id="2" name="Slide Number Placeholder 1"/>
          <p:cNvSpPr>
            <a:spLocks noGrp="1"/>
          </p:cNvSpPr>
          <p:nvPr>
            <p:ph type="sldNum" sz="quarter" idx="12"/>
          </p:nvPr>
        </p:nvSpPr>
        <p:spPr/>
        <p:txBody>
          <a:bodyPr/>
          <a:lstStyle/>
          <a:p>
            <a:fld id="{A7CAA945-8F1F-43B2-B03C-A387649B5798}" type="slidenum">
              <a:rPr lang="en-IN" smtClean="0"/>
              <a:t>2</a:t>
            </a:fld>
            <a:endParaRPr lang="en-IN"/>
          </a:p>
        </p:txBody>
      </p:sp>
    </p:spTree>
    <p:extLst>
      <p:ext uri="{BB962C8B-B14F-4D97-AF65-F5344CB8AC3E}">
        <p14:creationId xmlns:p14="http://schemas.microsoft.com/office/powerpoint/2010/main" val="6258515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126" y="62630"/>
            <a:ext cx="10515600" cy="1325563"/>
          </a:xfrm>
        </p:spPr>
        <p:txBody>
          <a:bodyPr>
            <a:normAutofit/>
          </a:bodyPr>
          <a:lstStyle/>
          <a:p>
            <a:r>
              <a:rPr lang="en-US" sz="2000" b="1" dirty="0">
                <a:solidFill>
                  <a:schemeClr val="accent5"/>
                </a:solidFill>
              </a:rPr>
              <a:t>Checklist</a:t>
            </a:r>
            <a:r>
              <a:rPr lang="en-US" sz="2000" dirty="0">
                <a:solidFill>
                  <a:schemeClr val="accent5"/>
                </a:solidFill>
              </a:rPr>
              <a:t> : ITAR user can define Checklist as ITAR/Non ITAR such that the ITAR </a:t>
            </a:r>
            <a:r>
              <a:rPr lang="en-US" sz="2000" dirty="0" smtClean="0">
                <a:solidFill>
                  <a:schemeClr val="accent5"/>
                </a:solidFill>
              </a:rPr>
              <a:t>checklist will </a:t>
            </a:r>
            <a:r>
              <a:rPr lang="en-US" sz="2000" dirty="0">
                <a:solidFill>
                  <a:schemeClr val="accent5"/>
                </a:solidFill>
              </a:rPr>
              <a:t>not be listed to Non ITAR user. </a:t>
            </a:r>
          </a:p>
        </p:txBody>
      </p:sp>
      <p:sp>
        <p:nvSpPr>
          <p:cNvPr id="4" name="Slide Number Placeholder 3"/>
          <p:cNvSpPr>
            <a:spLocks noGrp="1"/>
          </p:cNvSpPr>
          <p:nvPr>
            <p:ph type="sldNum" sz="quarter" idx="12"/>
          </p:nvPr>
        </p:nvSpPr>
        <p:spPr/>
        <p:txBody>
          <a:bodyPr/>
          <a:lstStyle/>
          <a:p>
            <a:fld id="{A7CAA945-8F1F-43B2-B03C-A387649B5798}" type="slidenum">
              <a:rPr lang="en-IN" smtClean="0"/>
              <a:pPr/>
              <a:t>20</a:t>
            </a:fld>
            <a:endParaRPr lang="en-IN" dirty="0"/>
          </a:p>
        </p:txBody>
      </p:sp>
      <p:pic>
        <p:nvPicPr>
          <p:cNvPr id="5" name="Picture 4">
            <a:extLst>
              <a:ext uri="{FF2B5EF4-FFF2-40B4-BE49-F238E27FC236}">
                <a16:creationId xmlns:a16="http://schemas.microsoft.com/office/drawing/2014/main" xmlns="" id="{F9904B65-9EE2-47F9-9681-D7D56D09783D}"/>
              </a:ext>
            </a:extLst>
          </p:cNvPr>
          <p:cNvPicPr>
            <a:picLocks noChangeAspect="1"/>
          </p:cNvPicPr>
          <p:nvPr/>
        </p:nvPicPr>
        <p:blipFill>
          <a:blip r:embed="rId2"/>
          <a:stretch>
            <a:fillRect/>
          </a:stretch>
        </p:blipFill>
        <p:spPr>
          <a:xfrm>
            <a:off x="5938815" y="3386131"/>
            <a:ext cx="314369" cy="85737"/>
          </a:xfrm>
          <a:prstGeom prst="rect">
            <a:avLst/>
          </a:prstGeom>
        </p:spPr>
      </p:pic>
      <p:pic>
        <p:nvPicPr>
          <p:cNvPr id="7" name="Picture 6">
            <a:extLst>
              <a:ext uri="{FF2B5EF4-FFF2-40B4-BE49-F238E27FC236}">
                <a16:creationId xmlns:a16="http://schemas.microsoft.com/office/drawing/2014/main" xmlns="" id="{03275406-63B0-47EB-AA3B-132B50E5205A}"/>
              </a:ext>
            </a:extLst>
          </p:cNvPr>
          <p:cNvPicPr>
            <a:picLocks noChangeAspect="1"/>
          </p:cNvPicPr>
          <p:nvPr/>
        </p:nvPicPr>
        <p:blipFill rotWithShape="1">
          <a:blip r:embed="rId3"/>
          <a:srcRect t="11832"/>
          <a:stretch/>
        </p:blipFill>
        <p:spPr>
          <a:xfrm>
            <a:off x="368126" y="1390905"/>
            <a:ext cx="11442120" cy="4076187"/>
          </a:xfrm>
          <a:prstGeom prst="rect">
            <a:avLst/>
          </a:prstGeom>
        </p:spPr>
      </p:pic>
      <p:sp>
        <p:nvSpPr>
          <p:cNvPr id="8" name="Rectangle: Rounded Corners 7">
            <a:extLst>
              <a:ext uri="{FF2B5EF4-FFF2-40B4-BE49-F238E27FC236}">
                <a16:creationId xmlns:a16="http://schemas.microsoft.com/office/drawing/2014/main" xmlns="" id="{7E48B735-E7E7-442C-9BED-86622A85CE35}"/>
              </a:ext>
            </a:extLst>
          </p:cNvPr>
          <p:cNvSpPr/>
          <p:nvPr/>
        </p:nvSpPr>
        <p:spPr>
          <a:xfrm>
            <a:off x="5848663" y="4886885"/>
            <a:ext cx="3696675" cy="7828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Once ITAR checklist is used in </a:t>
            </a:r>
            <a:r>
              <a:rPr lang="en-US" dirty="0" smtClean="0"/>
              <a:t>schedule, Admin </a:t>
            </a:r>
            <a:r>
              <a:rPr lang="en-US" dirty="0"/>
              <a:t>cannot </a:t>
            </a:r>
            <a:r>
              <a:rPr lang="en-US" dirty="0" smtClean="0"/>
              <a:t>change the  </a:t>
            </a:r>
            <a:r>
              <a:rPr lang="en-US" dirty="0"/>
              <a:t>checklist as Non ITAR </a:t>
            </a:r>
          </a:p>
        </p:txBody>
      </p:sp>
      <p:cxnSp>
        <p:nvCxnSpPr>
          <p:cNvPr id="10" name="Straight Arrow Connector 9">
            <a:extLst>
              <a:ext uri="{FF2B5EF4-FFF2-40B4-BE49-F238E27FC236}">
                <a16:creationId xmlns:a16="http://schemas.microsoft.com/office/drawing/2014/main" xmlns="" id="{3143EC4A-2F41-4EF3-BB92-B39353404703}"/>
              </a:ext>
            </a:extLst>
          </p:cNvPr>
          <p:cNvCxnSpPr>
            <a:cxnSpLocks/>
          </p:cNvCxnSpPr>
          <p:nvPr/>
        </p:nvCxnSpPr>
        <p:spPr>
          <a:xfrm flipH="1" flipV="1">
            <a:off x="6095999" y="4106496"/>
            <a:ext cx="937260" cy="5372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72456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126" y="62630"/>
            <a:ext cx="10515600" cy="1325563"/>
          </a:xfrm>
        </p:spPr>
        <p:txBody>
          <a:bodyPr>
            <a:normAutofit/>
          </a:bodyPr>
          <a:lstStyle/>
          <a:p>
            <a:r>
              <a:rPr lang="en-US" sz="2000" b="1" dirty="0">
                <a:solidFill>
                  <a:schemeClr val="accent5"/>
                </a:solidFill>
              </a:rPr>
              <a:t>Audit Form</a:t>
            </a:r>
            <a:r>
              <a:rPr lang="en-US" sz="2000" dirty="0">
                <a:solidFill>
                  <a:schemeClr val="accent5"/>
                </a:solidFill>
              </a:rPr>
              <a:t>: </a:t>
            </a:r>
            <a:r>
              <a:rPr lang="en-US" sz="2000" b="1" dirty="0">
                <a:solidFill>
                  <a:schemeClr val="accent5"/>
                </a:solidFill>
              </a:rPr>
              <a:t>Online form</a:t>
            </a:r>
            <a:r>
              <a:rPr lang="en-US" sz="2000" dirty="0">
                <a:solidFill>
                  <a:schemeClr val="accent5"/>
                </a:solidFill>
              </a:rPr>
              <a:t> -&gt;Checklist will be displayed based on dropdown “Yes/ No”. If it is “Yes” </a:t>
            </a:r>
            <a:r>
              <a:rPr lang="en-US" sz="2000" dirty="0" smtClean="0">
                <a:solidFill>
                  <a:schemeClr val="accent5"/>
                </a:solidFill>
              </a:rPr>
              <a:t>only ITAR checklist will be displayed </a:t>
            </a:r>
            <a:r>
              <a:rPr lang="en-US" sz="2000" dirty="0">
                <a:solidFill>
                  <a:schemeClr val="accent5"/>
                </a:solidFill>
              </a:rPr>
              <a:t>and for “No” </a:t>
            </a:r>
            <a:r>
              <a:rPr lang="en-US" sz="2000" dirty="0" smtClean="0">
                <a:solidFill>
                  <a:schemeClr val="accent5"/>
                </a:solidFill>
              </a:rPr>
              <a:t>Non </a:t>
            </a:r>
            <a:r>
              <a:rPr lang="en-US" sz="2000" dirty="0">
                <a:solidFill>
                  <a:schemeClr val="accent5"/>
                </a:solidFill>
              </a:rPr>
              <a:t>ITAR </a:t>
            </a:r>
            <a:r>
              <a:rPr lang="en-US" sz="2000" dirty="0" smtClean="0">
                <a:solidFill>
                  <a:schemeClr val="accent5"/>
                </a:solidFill>
              </a:rPr>
              <a:t>Checklist will be displayed.</a:t>
            </a:r>
            <a:endParaRPr lang="en-US" sz="2000" dirty="0">
              <a:solidFill>
                <a:schemeClr val="accent5"/>
              </a:solidFill>
            </a:endParaRPr>
          </a:p>
        </p:txBody>
      </p:sp>
      <p:sp>
        <p:nvSpPr>
          <p:cNvPr id="4" name="Slide Number Placeholder 3"/>
          <p:cNvSpPr>
            <a:spLocks noGrp="1"/>
          </p:cNvSpPr>
          <p:nvPr>
            <p:ph type="sldNum" sz="quarter" idx="12"/>
          </p:nvPr>
        </p:nvSpPr>
        <p:spPr/>
        <p:txBody>
          <a:bodyPr/>
          <a:lstStyle/>
          <a:p>
            <a:fld id="{A7CAA945-8F1F-43B2-B03C-A387649B5798}" type="slidenum">
              <a:rPr lang="en-IN" smtClean="0"/>
              <a:pPr/>
              <a:t>21</a:t>
            </a:fld>
            <a:endParaRPr lang="en-IN" dirty="0"/>
          </a:p>
        </p:txBody>
      </p:sp>
      <p:pic>
        <p:nvPicPr>
          <p:cNvPr id="6" name="Picture 5">
            <a:extLst>
              <a:ext uri="{FF2B5EF4-FFF2-40B4-BE49-F238E27FC236}">
                <a16:creationId xmlns:a16="http://schemas.microsoft.com/office/drawing/2014/main" xmlns="" id="{545D2AA9-6445-4537-A049-0FA7DB6B6B5F}"/>
              </a:ext>
            </a:extLst>
          </p:cNvPr>
          <p:cNvPicPr>
            <a:picLocks noChangeAspect="1"/>
          </p:cNvPicPr>
          <p:nvPr/>
        </p:nvPicPr>
        <p:blipFill>
          <a:blip r:embed="rId2"/>
          <a:stretch>
            <a:fillRect/>
          </a:stretch>
        </p:blipFill>
        <p:spPr>
          <a:xfrm>
            <a:off x="368126" y="1428790"/>
            <a:ext cx="11521325" cy="4023320"/>
          </a:xfrm>
          <a:prstGeom prst="rect">
            <a:avLst/>
          </a:prstGeom>
        </p:spPr>
      </p:pic>
      <p:sp>
        <p:nvSpPr>
          <p:cNvPr id="7" name="Rectangle: Rounded Corners 6">
            <a:extLst>
              <a:ext uri="{FF2B5EF4-FFF2-40B4-BE49-F238E27FC236}">
                <a16:creationId xmlns:a16="http://schemas.microsoft.com/office/drawing/2014/main" xmlns="" id="{FB8A7CE1-EC5C-453B-9DD2-E42258B7CF00}"/>
              </a:ext>
            </a:extLst>
          </p:cNvPr>
          <p:cNvSpPr/>
          <p:nvPr/>
        </p:nvSpPr>
        <p:spPr>
          <a:xfrm>
            <a:off x="5554980" y="3246120"/>
            <a:ext cx="3634740" cy="9829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Based on selection, Checklist will be displayed as ITAR/Non ITAR</a:t>
            </a:r>
          </a:p>
        </p:txBody>
      </p:sp>
      <p:cxnSp>
        <p:nvCxnSpPr>
          <p:cNvPr id="9" name="Straight Arrow Connector 8">
            <a:extLst>
              <a:ext uri="{FF2B5EF4-FFF2-40B4-BE49-F238E27FC236}">
                <a16:creationId xmlns:a16="http://schemas.microsoft.com/office/drawing/2014/main" xmlns="" id="{CBDC1440-20D0-4798-952C-ADE2DC18052C}"/>
              </a:ext>
            </a:extLst>
          </p:cNvPr>
          <p:cNvCxnSpPr>
            <a:cxnSpLocks/>
          </p:cNvCxnSpPr>
          <p:nvPr/>
        </p:nvCxnSpPr>
        <p:spPr>
          <a:xfrm flipH="1" flipV="1">
            <a:off x="6995160" y="2526030"/>
            <a:ext cx="342900" cy="7200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61301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a:solidFill>
                  <a:schemeClr val="accent5"/>
                </a:solidFill>
              </a:rPr>
              <a:t>User selections </a:t>
            </a:r>
            <a:r>
              <a:rPr lang="en-US" sz="2000" dirty="0">
                <a:solidFill>
                  <a:schemeClr val="accent5"/>
                </a:solidFill>
              </a:rPr>
              <a:t>: User </a:t>
            </a:r>
            <a:r>
              <a:rPr lang="en-US" sz="2000" dirty="0" smtClean="0">
                <a:solidFill>
                  <a:schemeClr val="accent5"/>
                </a:solidFill>
              </a:rPr>
              <a:t>selection </a:t>
            </a:r>
            <a:r>
              <a:rPr lang="en-US" sz="2000" dirty="0">
                <a:solidFill>
                  <a:schemeClr val="accent5"/>
                </a:solidFill>
              </a:rPr>
              <a:t>will list only ITAR </a:t>
            </a:r>
            <a:r>
              <a:rPr lang="en-US" sz="2000" dirty="0" smtClean="0">
                <a:solidFill>
                  <a:schemeClr val="accent5"/>
                </a:solidFill>
              </a:rPr>
              <a:t>users </a:t>
            </a:r>
            <a:r>
              <a:rPr lang="en-US" sz="2000" dirty="0">
                <a:solidFill>
                  <a:schemeClr val="accent5"/>
                </a:solidFill>
              </a:rPr>
              <a:t>in fields </a:t>
            </a:r>
            <a:r>
              <a:rPr lang="en-US" sz="2000" dirty="0" smtClean="0">
                <a:solidFill>
                  <a:schemeClr val="accent5"/>
                </a:solidFill>
              </a:rPr>
              <a:t>Auditor, Responsible person and teams </a:t>
            </a:r>
            <a:r>
              <a:rPr lang="en-US" sz="2000" dirty="0">
                <a:solidFill>
                  <a:schemeClr val="accent5"/>
                </a:solidFill>
              </a:rPr>
              <a:t>as well </a:t>
            </a:r>
            <a:r>
              <a:rPr lang="en-US" sz="2000" dirty="0" smtClean="0">
                <a:solidFill>
                  <a:schemeClr val="accent5"/>
                </a:solidFill>
              </a:rPr>
              <a:t>if the Audit Program is ITAR.</a:t>
            </a:r>
            <a:endParaRPr lang="en-US" sz="2000" dirty="0">
              <a:solidFill>
                <a:schemeClr val="accent5"/>
              </a:solidFill>
            </a:endParaRPr>
          </a:p>
        </p:txBody>
      </p:sp>
      <p:sp>
        <p:nvSpPr>
          <p:cNvPr id="4" name="Slide Number Placeholder 3"/>
          <p:cNvSpPr>
            <a:spLocks noGrp="1"/>
          </p:cNvSpPr>
          <p:nvPr>
            <p:ph type="sldNum" sz="quarter" idx="12"/>
          </p:nvPr>
        </p:nvSpPr>
        <p:spPr/>
        <p:txBody>
          <a:bodyPr/>
          <a:lstStyle/>
          <a:p>
            <a:fld id="{A7CAA945-8F1F-43B2-B03C-A387649B5798}" type="slidenum">
              <a:rPr lang="en-IN" smtClean="0"/>
              <a:pPr/>
              <a:t>22</a:t>
            </a:fld>
            <a:endParaRPr lang="en-IN" dirty="0"/>
          </a:p>
        </p:txBody>
      </p:sp>
      <p:pic>
        <p:nvPicPr>
          <p:cNvPr id="5122" name="Picture 2"/>
          <p:cNvPicPr>
            <a:picLocks noChangeAspect="1" noChangeArrowheads="1"/>
          </p:cNvPicPr>
          <p:nvPr/>
        </p:nvPicPr>
        <p:blipFill rotWithShape="1">
          <a:blip r:embed="rId2" cstate="print"/>
          <a:srcRect t="5168"/>
          <a:stretch/>
        </p:blipFill>
        <p:spPr bwMode="auto">
          <a:xfrm>
            <a:off x="355601" y="1442433"/>
            <a:ext cx="10228579" cy="4550953"/>
          </a:xfrm>
          <a:prstGeom prst="rect">
            <a:avLst/>
          </a:prstGeom>
          <a:noFill/>
          <a:ln w="9525">
            <a:noFill/>
            <a:miter lim="800000"/>
            <a:headEnd/>
            <a:tailEnd/>
          </a:ln>
          <a:effectLst/>
        </p:spPr>
      </p:pic>
      <p:sp>
        <p:nvSpPr>
          <p:cNvPr id="3" name="Rectangle: Rounded Corners 2">
            <a:extLst>
              <a:ext uri="{FF2B5EF4-FFF2-40B4-BE49-F238E27FC236}">
                <a16:creationId xmlns:a16="http://schemas.microsoft.com/office/drawing/2014/main" xmlns="" id="{BD08DD43-DA5F-4D22-B8C3-7C08C0110F24}"/>
              </a:ext>
            </a:extLst>
          </p:cNvPr>
          <p:cNvSpPr/>
          <p:nvPr/>
        </p:nvSpPr>
        <p:spPr>
          <a:xfrm>
            <a:off x="7052310" y="4469130"/>
            <a:ext cx="45719" cy="685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xmlns="" id="{D62CA81F-DC97-49FB-AA7F-1945AEDC5AA6}"/>
              </a:ext>
            </a:extLst>
          </p:cNvPr>
          <p:cNvSpPr/>
          <p:nvPr/>
        </p:nvSpPr>
        <p:spPr>
          <a:xfrm>
            <a:off x="5223510" y="2877518"/>
            <a:ext cx="2886076"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If audit Program is ITAR it will displays the ITAR users.</a:t>
            </a:r>
          </a:p>
        </p:txBody>
      </p:sp>
      <p:cxnSp>
        <p:nvCxnSpPr>
          <p:cNvPr id="7" name="Straight Arrow Connector 6">
            <a:extLst>
              <a:ext uri="{FF2B5EF4-FFF2-40B4-BE49-F238E27FC236}">
                <a16:creationId xmlns:a16="http://schemas.microsoft.com/office/drawing/2014/main" xmlns="" id="{A4B1ADB2-0C26-459F-9B05-CA60C622E291}"/>
              </a:ext>
            </a:extLst>
          </p:cNvPr>
          <p:cNvCxnSpPr/>
          <p:nvPr/>
        </p:nvCxnSpPr>
        <p:spPr>
          <a:xfrm flipV="1">
            <a:off x="8309610" y="2857500"/>
            <a:ext cx="514350" cy="571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29035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599" y="-17146"/>
            <a:ext cx="10992981" cy="1325563"/>
          </a:xfrm>
        </p:spPr>
        <p:txBody>
          <a:bodyPr>
            <a:normAutofit/>
          </a:bodyPr>
          <a:lstStyle/>
          <a:p>
            <a:r>
              <a:rPr lang="en-US" sz="2000" b="1" dirty="0">
                <a:solidFill>
                  <a:schemeClr val="accent5"/>
                </a:solidFill>
              </a:rPr>
              <a:t>Audit Schedule</a:t>
            </a:r>
            <a:r>
              <a:rPr lang="en-US" sz="2000" dirty="0">
                <a:solidFill>
                  <a:schemeClr val="accent5"/>
                </a:solidFill>
              </a:rPr>
              <a:t>: We can schedule audit as ITAR/Non </a:t>
            </a:r>
            <a:r>
              <a:rPr lang="en-US" sz="2000" dirty="0" smtClean="0">
                <a:solidFill>
                  <a:schemeClr val="accent5"/>
                </a:solidFill>
              </a:rPr>
              <a:t>ITAR. </a:t>
            </a:r>
            <a:r>
              <a:rPr lang="en-US" sz="2000" dirty="0">
                <a:solidFill>
                  <a:schemeClr val="accent5"/>
                </a:solidFill>
              </a:rPr>
              <a:t>Audit program and Audit type will be displayed based on the specification.</a:t>
            </a:r>
          </a:p>
        </p:txBody>
      </p:sp>
      <p:sp>
        <p:nvSpPr>
          <p:cNvPr id="4" name="Slide Number Placeholder 3"/>
          <p:cNvSpPr>
            <a:spLocks noGrp="1"/>
          </p:cNvSpPr>
          <p:nvPr>
            <p:ph type="sldNum" sz="quarter" idx="12"/>
          </p:nvPr>
        </p:nvSpPr>
        <p:spPr/>
        <p:txBody>
          <a:bodyPr/>
          <a:lstStyle/>
          <a:p>
            <a:fld id="{A7CAA945-8F1F-43B2-B03C-A387649B5798}" type="slidenum">
              <a:rPr lang="en-IN" smtClean="0"/>
              <a:pPr/>
              <a:t>23</a:t>
            </a:fld>
            <a:endParaRPr lang="en-IN" dirty="0"/>
          </a:p>
        </p:txBody>
      </p:sp>
      <p:pic>
        <p:nvPicPr>
          <p:cNvPr id="3" name="Picture 2">
            <a:extLst>
              <a:ext uri="{FF2B5EF4-FFF2-40B4-BE49-F238E27FC236}">
                <a16:creationId xmlns:a16="http://schemas.microsoft.com/office/drawing/2014/main" xmlns="" id="{052AA66F-75BC-4D24-8F8E-2A22387A6BEE}"/>
              </a:ext>
            </a:extLst>
          </p:cNvPr>
          <p:cNvPicPr>
            <a:picLocks noChangeAspect="1"/>
          </p:cNvPicPr>
          <p:nvPr/>
        </p:nvPicPr>
        <p:blipFill rotWithShape="1">
          <a:blip r:embed="rId2"/>
          <a:srcRect t="10891"/>
          <a:stretch/>
        </p:blipFill>
        <p:spPr>
          <a:xfrm>
            <a:off x="355599" y="1451091"/>
            <a:ext cx="11208030" cy="4443789"/>
          </a:xfrm>
          <a:prstGeom prst="rect">
            <a:avLst/>
          </a:prstGeom>
        </p:spPr>
      </p:pic>
      <p:sp>
        <p:nvSpPr>
          <p:cNvPr id="5" name="Rectangle: Rounded Corners 4">
            <a:extLst>
              <a:ext uri="{FF2B5EF4-FFF2-40B4-BE49-F238E27FC236}">
                <a16:creationId xmlns:a16="http://schemas.microsoft.com/office/drawing/2014/main" xmlns="" id="{29CA002F-4C45-4EF6-91AE-243EEF9AA807}"/>
              </a:ext>
            </a:extLst>
          </p:cNvPr>
          <p:cNvSpPr/>
          <p:nvPr/>
        </p:nvSpPr>
        <p:spPr>
          <a:xfrm>
            <a:off x="1918205" y="4477042"/>
            <a:ext cx="2290070" cy="4114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Filter are </a:t>
            </a:r>
            <a:r>
              <a:rPr lang="en-US" dirty="0" smtClean="0"/>
              <a:t>dependent</a:t>
            </a:r>
            <a:endParaRPr lang="en-US" dirty="0"/>
          </a:p>
        </p:txBody>
      </p:sp>
      <p:cxnSp>
        <p:nvCxnSpPr>
          <p:cNvPr id="7" name="Straight Arrow Connector 6">
            <a:extLst>
              <a:ext uri="{FF2B5EF4-FFF2-40B4-BE49-F238E27FC236}">
                <a16:creationId xmlns:a16="http://schemas.microsoft.com/office/drawing/2014/main" xmlns="" id="{D3513ACD-9682-487F-8305-23966CD48048}"/>
              </a:ext>
            </a:extLst>
          </p:cNvPr>
          <p:cNvCxnSpPr>
            <a:cxnSpLocks/>
          </p:cNvCxnSpPr>
          <p:nvPr/>
        </p:nvCxnSpPr>
        <p:spPr>
          <a:xfrm flipH="1" flipV="1">
            <a:off x="560072" y="2868930"/>
            <a:ext cx="2080258" cy="1608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xmlns="" id="{FC69FBBF-7ECA-4A1B-A929-69201C4095B8}"/>
              </a:ext>
            </a:extLst>
          </p:cNvPr>
          <p:cNvCxnSpPr>
            <a:cxnSpLocks/>
          </p:cNvCxnSpPr>
          <p:nvPr/>
        </p:nvCxnSpPr>
        <p:spPr>
          <a:xfrm flipH="1">
            <a:off x="875763" y="4836126"/>
            <a:ext cx="1042443" cy="159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xmlns="" id="{C2E1DB1D-45FE-4B70-A373-7C688883A7A2}"/>
              </a:ext>
            </a:extLst>
          </p:cNvPr>
          <p:cNvCxnSpPr>
            <a:cxnSpLocks/>
          </p:cNvCxnSpPr>
          <p:nvPr/>
        </p:nvCxnSpPr>
        <p:spPr>
          <a:xfrm flipH="1" flipV="1">
            <a:off x="875763" y="4994772"/>
            <a:ext cx="2564668" cy="6617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xmlns="" id="{A9F7971B-12DD-4369-9B22-4209CB0D2618}"/>
              </a:ext>
            </a:extLst>
          </p:cNvPr>
          <p:cNvSpPr/>
          <p:nvPr/>
        </p:nvSpPr>
        <p:spPr>
          <a:xfrm>
            <a:off x="3245259" y="5054986"/>
            <a:ext cx="3006090" cy="8458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Using the dropdown, </a:t>
            </a:r>
            <a:r>
              <a:rPr lang="en-US" dirty="0" smtClean="0"/>
              <a:t>we </a:t>
            </a:r>
            <a:r>
              <a:rPr lang="en-US" dirty="0"/>
              <a:t>can schedule audit as ITAR/Non ITAR</a:t>
            </a:r>
          </a:p>
        </p:txBody>
      </p:sp>
    </p:spTree>
    <p:extLst>
      <p:ext uri="{BB962C8B-B14F-4D97-AF65-F5344CB8AC3E}">
        <p14:creationId xmlns:p14="http://schemas.microsoft.com/office/powerpoint/2010/main" val="39823193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43976" y="2807594"/>
            <a:ext cx="2253804" cy="646331"/>
          </a:xfrm>
          <a:prstGeom prst="rect">
            <a:avLst/>
          </a:prstGeom>
          <a:noFill/>
        </p:spPr>
        <p:txBody>
          <a:bodyPr wrap="square" rtlCol="0">
            <a:spAutoFit/>
          </a:bodyPr>
          <a:lstStyle/>
          <a:p>
            <a:r>
              <a:rPr lang="en-US" sz="3600" b="1" dirty="0" smtClean="0">
                <a:solidFill>
                  <a:srgbClr val="0070C0"/>
                </a:solidFill>
              </a:rPr>
              <a:t>LPA</a:t>
            </a:r>
            <a:endParaRPr lang="en-IN" sz="3600" b="1" dirty="0">
              <a:solidFill>
                <a:srgbClr val="0070C0"/>
              </a:solidFill>
            </a:endParaRPr>
          </a:p>
        </p:txBody>
      </p:sp>
    </p:spTree>
    <p:extLst>
      <p:ext uri="{BB962C8B-B14F-4D97-AF65-F5344CB8AC3E}">
        <p14:creationId xmlns:p14="http://schemas.microsoft.com/office/powerpoint/2010/main" val="26925327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solidFill>
                  <a:schemeClr val="accent5"/>
                </a:solidFill>
              </a:rPr>
              <a:t>Equipments : </a:t>
            </a:r>
            <a:r>
              <a:rPr lang="en-US" sz="2000" dirty="0" smtClean="0">
                <a:solidFill>
                  <a:schemeClr val="accent5"/>
                </a:solidFill>
              </a:rPr>
              <a:t>ITAR User can specify whether the equipment is ITAR or Non-ITAR by checking the Box IS ITAR as </a:t>
            </a:r>
            <a:r>
              <a:rPr lang="en-US" sz="2000" b="1" dirty="0" smtClean="0">
                <a:solidFill>
                  <a:schemeClr val="accent5"/>
                </a:solidFill>
              </a:rPr>
              <a:t>Yes</a:t>
            </a:r>
            <a:endParaRPr lang="en-US" sz="2000" b="1" dirty="0">
              <a:solidFill>
                <a:schemeClr val="accent5"/>
              </a:solidFill>
            </a:endParaRPr>
          </a:p>
        </p:txBody>
      </p:sp>
      <p:sp>
        <p:nvSpPr>
          <p:cNvPr id="4" name="Slide Number Placeholder 3"/>
          <p:cNvSpPr>
            <a:spLocks noGrp="1"/>
          </p:cNvSpPr>
          <p:nvPr>
            <p:ph type="sldNum" sz="quarter" idx="12"/>
          </p:nvPr>
        </p:nvSpPr>
        <p:spPr/>
        <p:txBody>
          <a:bodyPr/>
          <a:lstStyle/>
          <a:p>
            <a:fld id="{A7CAA945-8F1F-43B2-B03C-A387649B5798}" type="slidenum">
              <a:rPr lang="en-IN" smtClean="0"/>
              <a:pPr/>
              <a:t>25</a:t>
            </a:fld>
            <a:endParaRPr lang="en-IN" dirty="0"/>
          </a:p>
        </p:txBody>
      </p:sp>
      <p:pic>
        <p:nvPicPr>
          <p:cNvPr id="1026" name="Picture 2"/>
          <p:cNvPicPr>
            <a:picLocks noGrp="1" noChangeAspect="1" noChangeArrowheads="1"/>
          </p:cNvPicPr>
          <p:nvPr>
            <p:ph idx="1"/>
          </p:nvPr>
        </p:nvPicPr>
        <p:blipFill rotWithShape="1">
          <a:blip r:embed="rId2" cstate="print"/>
          <a:srcRect t="5682"/>
          <a:stretch/>
        </p:blipFill>
        <p:spPr bwMode="auto">
          <a:xfrm>
            <a:off x="791085" y="1790163"/>
            <a:ext cx="8527871" cy="4104090"/>
          </a:xfrm>
          <a:prstGeom prst="rect">
            <a:avLst/>
          </a:prstGeom>
          <a:noFill/>
          <a:ln w="9525">
            <a:noFill/>
            <a:miter lim="800000"/>
            <a:headEnd/>
            <a:tailEnd/>
          </a:ln>
          <a:effectLst/>
        </p:spPr>
      </p:pic>
      <p:cxnSp>
        <p:nvCxnSpPr>
          <p:cNvPr id="7" name="Straight Arrow Connector 6"/>
          <p:cNvCxnSpPr/>
          <p:nvPr/>
        </p:nvCxnSpPr>
        <p:spPr>
          <a:xfrm>
            <a:off x="1804101" y="1161638"/>
            <a:ext cx="2254685" cy="26805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09666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smtClean="0">
                <a:solidFill>
                  <a:schemeClr val="accent5"/>
                </a:solidFill>
              </a:rPr>
              <a:t>Checklist</a:t>
            </a:r>
            <a:r>
              <a:rPr lang="en-US" sz="2000" dirty="0" smtClean="0">
                <a:solidFill>
                  <a:schemeClr val="accent5"/>
                </a:solidFill>
              </a:rPr>
              <a:t> : ITAR user can define Checklist as ITAR/Non </a:t>
            </a:r>
            <a:r>
              <a:rPr lang="en-US" sz="2000" dirty="0">
                <a:solidFill>
                  <a:schemeClr val="accent5"/>
                </a:solidFill>
              </a:rPr>
              <a:t>such that the ITAR </a:t>
            </a:r>
            <a:r>
              <a:rPr lang="en-US" sz="2000" dirty="0" smtClean="0">
                <a:solidFill>
                  <a:schemeClr val="accent5"/>
                </a:solidFill>
              </a:rPr>
              <a:t>Checklist </a:t>
            </a:r>
            <a:r>
              <a:rPr lang="en-US" sz="2000" dirty="0">
                <a:solidFill>
                  <a:schemeClr val="accent5"/>
                </a:solidFill>
              </a:rPr>
              <a:t>will not be listed to Non ITAR user and c</a:t>
            </a:r>
            <a:r>
              <a:rPr lang="en-US" sz="2000" dirty="0" smtClean="0">
                <a:solidFill>
                  <a:schemeClr val="accent5"/>
                </a:solidFill>
              </a:rPr>
              <a:t>annot be used by non ITAR admin</a:t>
            </a:r>
            <a:endParaRPr lang="en-US" sz="2000" dirty="0">
              <a:solidFill>
                <a:schemeClr val="accent5"/>
              </a:solidFill>
            </a:endParaRPr>
          </a:p>
        </p:txBody>
      </p:sp>
      <p:sp>
        <p:nvSpPr>
          <p:cNvPr id="4" name="Slide Number Placeholder 3"/>
          <p:cNvSpPr>
            <a:spLocks noGrp="1"/>
          </p:cNvSpPr>
          <p:nvPr>
            <p:ph type="sldNum" sz="quarter" idx="12"/>
          </p:nvPr>
        </p:nvSpPr>
        <p:spPr/>
        <p:txBody>
          <a:bodyPr/>
          <a:lstStyle/>
          <a:p>
            <a:fld id="{A7CAA945-8F1F-43B2-B03C-A387649B5798}" type="slidenum">
              <a:rPr lang="en-IN" smtClean="0"/>
              <a:pPr/>
              <a:t>26</a:t>
            </a:fld>
            <a:endParaRPr lang="en-IN" dirty="0"/>
          </a:p>
        </p:txBody>
      </p:sp>
      <p:pic>
        <p:nvPicPr>
          <p:cNvPr id="2050" name="Picture 2"/>
          <p:cNvPicPr>
            <a:picLocks noChangeAspect="1" noChangeArrowheads="1"/>
          </p:cNvPicPr>
          <p:nvPr/>
        </p:nvPicPr>
        <p:blipFill rotWithShape="1">
          <a:blip r:embed="rId2" cstate="print"/>
          <a:srcRect t="5571"/>
          <a:stretch/>
        </p:blipFill>
        <p:spPr bwMode="auto">
          <a:xfrm>
            <a:off x="355600" y="1532586"/>
            <a:ext cx="9895562" cy="4210862"/>
          </a:xfrm>
          <a:prstGeom prst="rect">
            <a:avLst/>
          </a:prstGeom>
          <a:noFill/>
          <a:ln w="9525">
            <a:noFill/>
            <a:miter lim="800000"/>
            <a:headEnd/>
            <a:tailEnd/>
          </a:ln>
          <a:effectLst/>
        </p:spPr>
      </p:pic>
      <p:cxnSp>
        <p:nvCxnSpPr>
          <p:cNvPr id="7" name="Straight Arrow Connector 6"/>
          <p:cNvCxnSpPr/>
          <p:nvPr/>
        </p:nvCxnSpPr>
        <p:spPr>
          <a:xfrm>
            <a:off x="4423100" y="954625"/>
            <a:ext cx="676405" cy="29561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60154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126" y="62630"/>
            <a:ext cx="10515600" cy="1325563"/>
          </a:xfrm>
        </p:spPr>
        <p:txBody>
          <a:bodyPr>
            <a:normAutofit/>
          </a:bodyPr>
          <a:lstStyle/>
          <a:p>
            <a:r>
              <a:rPr lang="en-US" sz="2000" b="1" dirty="0" smtClean="0">
                <a:solidFill>
                  <a:schemeClr val="accent5"/>
                </a:solidFill>
              </a:rPr>
              <a:t>Layers </a:t>
            </a:r>
            <a:r>
              <a:rPr lang="en-US" sz="2000" dirty="0" smtClean="0">
                <a:solidFill>
                  <a:schemeClr val="accent5"/>
                </a:solidFill>
              </a:rPr>
              <a:t>: ITAR admin can specify whether the Layer is ITAR or Non ITAR. If it’s ITAR, it will not be listed to non ITAR admin in layers. If ITAR user creates a Non ITAR layer, it will be listed to non ITAR admin as well.</a:t>
            </a:r>
            <a:endParaRPr lang="en-US" sz="2000" dirty="0">
              <a:solidFill>
                <a:schemeClr val="accent5"/>
              </a:solidFill>
            </a:endParaRPr>
          </a:p>
        </p:txBody>
      </p:sp>
      <p:sp>
        <p:nvSpPr>
          <p:cNvPr id="4" name="Slide Number Placeholder 3"/>
          <p:cNvSpPr>
            <a:spLocks noGrp="1"/>
          </p:cNvSpPr>
          <p:nvPr>
            <p:ph type="sldNum" sz="quarter" idx="12"/>
          </p:nvPr>
        </p:nvSpPr>
        <p:spPr/>
        <p:txBody>
          <a:bodyPr/>
          <a:lstStyle/>
          <a:p>
            <a:fld id="{A7CAA945-8F1F-43B2-B03C-A387649B5798}" type="slidenum">
              <a:rPr lang="en-IN" smtClean="0"/>
              <a:pPr/>
              <a:t>27</a:t>
            </a:fld>
            <a:endParaRPr lang="en-IN" dirty="0"/>
          </a:p>
        </p:txBody>
      </p:sp>
      <p:pic>
        <p:nvPicPr>
          <p:cNvPr id="4098" name="Picture 2"/>
          <p:cNvPicPr>
            <a:picLocks noChangeAspect="1" noChangeArrowheads="1"/>
          </p:cNvPicPr>
          <p:nvPr/>
        </p:nvPicPr>
        <p:blipFill rotWithShape="1">
          <a:blip r:embed="rId2" cstate="print"/>
          <a:srcRect t="5918" r="686"/>
          <a:stretch/>
        </p:blipFill>
        <p:spPr bwMode="auto">
          <a:xfrm>
            <a:off x="368126" y="1493950"/>
            <a:ext cx="9973609" cy="4313187"/>
          </a:xfrm>
          <a:prstGeom prst="rect">
            <a:avLst/>
          </a:prstGeom>
          <a:noFill/>
          <a:ln w="9525">
            <a:noFill/>
            <a:miter lim="800000"/>
            <a:headEnd/>
            <a:tailEnd/>
          </a:ln>
          <a:effectLst/>
        </p:spPr>
      </p:pic>
    </p:spTree>
    <p:extLst>
      <p:ext uri="{BB962C8B-B14F-4D97-AF65-F5344CB8AC3E}">
        <p14:creationId xmlns:p14="http://schemas.microsoft.com/office/powerpoint/2010/main" val="34169853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solidFill>
                  <a:schemeClr val="accent5"/>
                </a:solidFill>
              </a:rPr>
              <a:t>User selections </a:t>
            </a:r>
            <a:r>
              <a:rPr lang="en-US" sz="2000" dirty="0" smtClean="0">
                <a:solidFill>
                  <a:schemeClr val="accent5"/>
                </a:solidFill>
              </a:rPr>
              <a:t>: User selection lists ITAR users in fields Auditor, Responsible person and teams as well if the Layer is ITAR</a:t>
            </a:r>
            <a:endParaRPr lang="en-US" sz="2000" dirty="0">
              <a:solidFill>
                <a:schemeClr val="accent5"/>
              </a:solidFill>
            </a:endParaRPr>
          </a:p>
        </p:txBody>
      </p:sp>
      <p:sp>
        <p:nvSpPr>
          <p:cNvPr id="4" name="Slide Number Placeholder 3"/>
          <p:cNvSpPr>
            <a:spLocks noGrp="1"/>
          </p:cNvSpPr>
          <p:nvPr>
            <p:ph type="sldNum" sz="quarter" idx="12"/>
          </p:nvPr>
        </p:nvSpPr>
        <p:spPr/>
        <p:txBody>
          <a:bodyPr/>
          <a:lstStyle/>
          <a:p>
            <a:fld id="{A7CAA945-8F1F-43B2-B03C-A387649B5798}" type="slidenum">
              <a:rPr lang="en-IN" smtClean="0"/>
              <a:pPr/>
              <a:t>28</a:t>
            </a:fld>
            <a:endParaRPr lang="en-IN" dirty="0"/>
          </a:p>
        </p:txBody>
      </p:sp>
      <p:pic>
        <p:nvPicPr>
          <p:cNvPr id="5122" name="Picture 2"/>
          <p:cNvPicPr>
            <a:picLocks noChangeAspect="1" noChangeArrowheads="1"/>
          </p:cNvPicPr>
          <p:nvPr/>
        </p:nvPicPr>
        <p:blipFill rotWithShape="1">
          <a:blip r:embed="rId2" cstate="print"/>
          <a:srcRect t="5475"/>
          <a:stretch/>
        </p:blipFill>
        <p:spPr bwMode="auto">
          <a:xfrm>
            <a:off x="445753" y="1107584"/>
            <a:ext cx="10585471" cy="4694539"/>
          </a:xfrm>
          <a:prstGeom prst="rect">
            <a:avLst/>
          </a:prstGeom>
          <a:noFill/>
          <a:ln w="9525">
            <a:noFill/>
            <a:miter lim="800000"/>
            <a:headEnd/>
            <a:tailEnd/>
          </a:ln>
          <a:effectLst/>
        </p:spPr>
      </p:pic>
    </p:spTree>
    <p:extLst>
      <p:ext uri="{BB962C8B-B14F-4D97-AF65-F5344CB8AC3E}">
        <p14:creationId xmlns:p14="http://schemas.microsoft.com/office/powerpoint/2010/main" val="26514257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599" y="-17146"/>
            <a:ext cx="10992981" cy="1325563"/>
          </a:xfrm>
        </p:spPr>
        <p:txBody>
          <a:bodyPr>
            <a:normAutofit/>
          </a:bodyPr>
          <a:lstStyle/>
          <a:p>
            <a:r>
              <a:rPr lang="en-US" sz="2000" b="1" dirty="0" smtClean="0">
                <a:solidFill>
                  <a:schemeClr val="accent5"/>
                </a:solidFill>
              </a:rPr>
              <a:t>ITAR Checklist Assign to Equipment </a:t>
            </a:r>
            <a:r>
              <a:rPr lang="en-US" sz="2000" dirty="0" smtClean="0">
                <a:solidFill>
                  <a:schemeClr val="accent5"/>
                </a:solidFill>
              </a:rPr>
              <a:t>: System allows Only ITAR Checklist to assigned to ITAR equipment </a:t>
            </a:r>
            <a:endParaRPr lang="en-US" sz="2000" dirty="0">
              <a:solidFill>
                <a:schemeClr val="accent5"/>
              </a:solidFill>
            </a:endParaRPr>
          </a:p>
        </p:txBody>
      </p:sp>
      <p:sp>
        <p:nvSpPr>
          <p:cNvPr id="4" name="Slide Number Placeholder 3"/>
          <p:cNvSpPr>
            <a:spLocks noGrp="1"/>
          </p:cNvSpPr>
          <p:nvPr>
            <p:ph type="sldNum" sz="quarter" idx="12"/>
          </p:nvPr>
        </p:nvSpPr>
        <p:spPr/>
        <p:txBody>
          <a:bodyPr/>
          <a:lstStyle/>
          <a:p>
            <a:fld id="{A7CAA945-8F1F-43B2-B03C-A387649B5798}" type="slidenum">
              <a:rPr lang="en-IN" smtClean="0"/>
              <a:pPr/>
              <a:t>29</a:t>
            </a:fld>
            <a:endParaRPr lang="en-IN" dirty="0"/>
          </a:p>
        </p:txBody>
      </p:sp>
      <p:pic>
        <p:nvPicPr>
          <p:cNvPr id="3074" name="Picture 2"/>
          <p:cNvPicPr>
            <a:picLocks noChangeAspect="1" noChangeArrowheads="1"/>
          </p:cNvPicPr>
          <p:nvPr/>
        </p:nvPicPr>
        <p:blipFill rotWithShape="1">
          <a:blip r:embed="rId2" cstate="print"/>
          <a:srcRect t="10009"/>
          <a:stretch/>
        </p:blipFill>
        <p:spPr bwMode="auto">
          <a:xfrm>
            <a:off x="501748" y="1308417"/>
            <a:ext cx="10108503" cy="4366516"/>
          </a:xfrm>
          <a:prstGeom prst="rect">
            <a:avLst/>
          </a:prstGeom>
          <a:noFill/>
          <a:ln w="9525">
            <a:noFill/>
            <a:miter lim="800000"/>
            <a:headEnd/>
            <a:tailEnd/>
          </a:ln>
          <a:effectLst/>
        </p:spPr>
      </p:pic>
    </p:spTree>
    <p:extLst>
      <p:ext uri="{BB962C8B-B14F-4D97-AF65-F5344CB8AC3E}">
        <p14:creationId xmlns:p14="http://schemas.microsoft.com/office/powerpoint/2010/main" val="12816312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5307" y="463072"/>
            <a:ext cx="10676586" cy="5324535"/>
          </a:xfrm>
          <a:prstGeom prst="rect">
            <a:avLst/>
          </a:prstGeom>
          <a:solidFill>
            <a:schemeClr val="accent1">
              <a:lumMod val="20000"/>
              <a:lumOff val="80000"/>
            </a:schemeClr>
          </a:solidFill>
          <a:ln w="12700">
            <a:solidFill>
              <a:schemeClr val="tx1"/>
            </a:solidFill>
          </a:ln>
        </p:spPr>
        <p:txBody>
          <a:bodyPr wrap="square" rtlCol="0">
            <a:spAutoFit/>
          </a:bodyPr>
          <a:lstStyle/>
          <a:p>
            <a:pPr marL="457200" indent="-457200">
              <a:buFont typeface="Wingdings" panose="05000000000000000000" pitchFamily="2" charset="2"/>
              <a:buChar char="q"/>
            </a:pPr>
            <a:r>
              <a:rPr lang="en-US" sz="2000" dirty="0" err="1" smtClean="0"/>
              <a:t>AuditPro</a:t>
            </a:r>
            <a:endParaRPr lang="en-US" sz="2000" dirty="0" smtClean="0"/>
          </a:p>
          <a:p>
            <a:pPr marL="914400" lvl="1" indent="-457200">
              <a:buFont typeface="Arial" panose="020B0604020202020204" pitchFamily="34" charset="0"/>
              <a:buChar char="•"/>
            </a:pPr>
            <a:r>
              <a:rPr lang="en-US" sz="2000" dirty="0"/>
              <a:t>The Application </a:t>
            </a:r>
            <a:r>
              <a:rPr lang="en-US" sz="2000" dirty="0" smtClean="0"/>
              <a:t>validates whether Audit Program</a:t>
            </a:r>
            <a:r>
              <a:rPr lang="en-US" sz="2000" dirty="0"/>
              <a:t>, </a:t>
            </a:r>
            <a:r>
              <a:rPr lang="en-US" sz="2000" dirty="0" smtClean="0"/>
              <a:t>Audit Type </a:t>
            </a:r>
            <a:r>
              <a:rPr lang="en-US" sz="2000" dirty="0"/>
              <a:t>and </a:t>
            </a:r>
            <a:r>
              <a:rPr lang="en-US" sz="2000" dirty="0" smtClean="0"/>
              <a:t>Audit Forms </a:t>
            </a:r>
            <a:r>
              <a:rPr lang="en-US" sz="2000" dirty="0"/>
              <a:t>are ITAR </a:t>
            </a:r>
            <a:r>
              <a:rPr lang="en-US" sz="2000" dirty="0" smtClean="0"/>
              <a:t>Compliant. </a:t>
            </a:r>
            <a:r>
              <a:rPr lang="en-US" sz="2000" dirty="0"/>
              <a:t>If the </a:t>
            </a:r>
            <a:r>
              <a:rPr lang="en-US" sz="2000" dirty="0" smtClean="0"/>
              <a:t>Audit Program </a:t>
            </a:r>
            <a:r>
              <a:rPr lang="en-US" sz="2000" dirty="0"/>
              <a:t>is ITAR compliant, system will list ITAR users as MR Approver, Primary and Secondary </a:t>
            </a:r>
            <a:r>
              <a:rPr lang="en-US" sz="2000" dirty="0" err="1"/>
              <a:t>Auditee</a:t>
            </a:r>
            <a:r>
              <a:rPr lang="en-US" sz="2000" dirty="0"/>
              <a:t> contact person and Qualified </a:t>
            </a:r>
            <a:r>
              <a:rPr lang="en-US" sz="2000" dirty="0" smtClean="0"/>
              <a:t>Auditors.</a:t>
            </a:r>
          </a:p>
          <a:p>
            <a:pPr marL="914400" lvl="1" indent="-457200">
              <a:buFont typeface="Arial" panose="020B0604020202020204" pitchFamily="34" charset="0"/>
              <a:buChar char="•"/>
            </a:pPr>
            <a:r>
              <a:rPr lang="en-US" sz="2000" dirty="0"/>
              <a:t>Application </a:t>
            </a:r>
            <a:r>
              <a:rPr lang="en-US" sz="2000" dirty="0" smtClean="0"/>
              <a:t>validates whether </a:t>
            </a:r>
            <a:r>
              <a:rPr lang="en-US" sz="2000" dirty="0"/>
              <a:t>Audit Schedule is ITAR compliant, </a:t>
            </a:r>
            <a:r>
              <a:rPr lang="en-US" sz="2000" dirty="0" smtClean="0"/>
              <a:t>based </a:t>
            </a:r>
            <a:r>
              <a:rPr lang="en-US" sz="2000" dirty="0"/>
              <a:t>on that system will list </a:t>
            </a:r>
            <a:r>
              <a:rPr lang="en-US" sz="2000" dirty="0" smtClean="0"/>
              <a:t>Audit Program </a:t>
            </a:r>
            <a:r>
              <a:rPr lang="en-US" sz="2000" dirty="0"/>
              <a:t>and </a:t>
            </a:r>
            <a:r>
              <a:rPr lang="en-US" sz="2000" dirty="0" smtClean="0"/>
              <a:t>Audit Type </a:t>
            </a:r>
            <a:r>
              <a:rPr lang="en-US" sz="2000" dirty="0"/>
              <a:t>for scheduling the </a:t>
            </a:r>
            <a:r>
              <a:rPr lang="en-US" sz="2000" dirty="0" smtClean="0"/>
              <a:t>Audit.</a:t>
            </a:r>
          </a:p>
          <a:p>
            <a:pPr marL="914400" lvl="1" indent="-457200">
              <a:buFont typeface="Arial" panose="020B0604020202020204" pitchFamily="34" charset="0"/>
              <a:buChar char="•"/>
            </a:pPr>
            <a:r>
              <a:rPr lang="en-US" sz="2000" dirty="0"/>
              <a:t>The Application </a:t>
            </a:r>
            <a:r>
              <a:rPr lang="en-US" sz="2000" dirty="0" smtClean="0"/>
              <a:t>validate whether Audit Program </a:t>
            </a:r>
            <a:r>
              <a:rPr lang="en-US" sz="2000" dirty="0"/>
              <a:t>and </a:t>
            </a:r>
            <a:r>
              <a:rPr lang="en-US" sz="2000" dirty="0" smtClean="0"/>
              <a:t>Audit Type </a:t>
            </a:r>
            <a:r>
              <a:rPr lang="en-US" sz="2000" dirty="0"/>
              <a:t>is ITAR </a:t>
            </a:r>
            <a:r>
              <a:rPr lang="en-US" sz="2000" dirty="0" smtClean="0"/>
              <a:t>compliant. If </a:t>
            </a:r>
            <a:r>
              <a:rPr lang="en-US" sz="2000" dirty="0"/>
              <a:t>it is ITAR compliant, system will list </a:t>
            </a:r>
            <a:r>
              <a:rPr lang="en-US" sz="2000" dirty="0" smtClean="0"/>
              <a:t>ITAR </a:t>
            </a:r>
            <a:r>
              <a:rPr lang="en-US" sz="2000" dirty="0"/>
              <a:t>users as </a:t>
            </a:r>
            <a:r>
              <a:rPr lang="en-US" sz="2000" dirty="0" err="1"/>
              <a:t>Auditee</a:t>
            </a:r>
            <a:r>
              <a:rPr lang="en-US" sz="2000" dirty="0"/>
              <a:t> contact person, Lead Auditors and Auditors while scheduling Audits</a:t>
            </a:r>
            <a:endParaRPr lang="en-US" sz="2000" dirty="0" smtClean="0"/>
          </a:p>
          <a:p>
            <a:pPr marL="457200" indent="-457200">
              <a:buFont typeface="Wingdings" panose="05000000000000000000" pitchFamily="2" charset="2"/>
              <a:buChar char="q"/>
            </a:pPr>
            <a:r>
              <a:rPr lang="en-US" sz="2000" dirty="0" smtClean="0"/>
              <a:t>LPA</a:t>
            </a:r>
          </a:p>
          <a:p>
            <a:pPr marL="914400" lvl="1" indent="-457200">
              <a:buFont typeface="Arial" panose="020B0604020202020204" pitchFamily="34" charset="0"/>
              <a:buChar char="•"/>
            </a:pPr>
            <a:r>
              <a:rPr lang="en-US" sz="2000" dirty="0"/>
              <a:t>The Application </a:t>
            </a:r>
            <a:r>
              <a:rPr lang="en-US" sz="2000" dirty="0" smtClean="0"/>
              <a:t>validate whether Equipment</a:t>
            </a:r>
            <a:r>
              <a:rPr lang="en-US" sz="2000" dirty="0"/>
              <a:t>, Checklist and Layer are ITAR Compliant. Only ITAR team or Users will be assigned as Auditors for ITAR Layer</a:t>
            </a:r>
            <a:r>
              <a:rPr lang="en-US" sz="2000" dirty="0" smtClean="0"/>
              <a:t>.</a:t>
            </a:r>
          </a:p>
          <a:p>
            <a:pPr marL="914400" lvl="1" indent="-457200">
              <a:buFont typeface="Arial" panose="020B0604020202020204" pitchFamily="34" charset="0"/>
              <a:buChar char="•"/>
            </a:pPr>
            <a:r>
              <a:rPr lang="en-US" sz="2000" dirty="0"/>
              <a:t>While </a:t>
            </a:r>
            <a:r>
              <a:rPr lang="en-US" sz="2000" dirty="0" smtClean="0"/>
              <a:t>scheduling </a:t>
            </a:r>
            <a:r>
              <a:rPr lang="en-US" sz="2000" dirty="0"/>
              <a:t>LPA Audit, based </a:t>
            </a:r>
            <a:r>
              <a:rPr lang="en-US" sz="2000" dirty="0" smtClean="0"/>
              <a:t>on the </a:t>
            </a:r>
            <a:r>
              <a:rPr lang="en-US" sz="2000" dirty="0"/>
              <a:t>Layer selection, ITAR </a:t>
            </a:r>
            <a:r>
              <a:rPr lang="en-US" sz="2000" dirty="0" err="1"/>
              <a:t>Equipments</a:t>
            </a:r>
            <a:r>
              <a:rPr lang="en-US" sz="2000" dirty="0"/>
              <a:t> will be listed for scheduling Audit. System will assign ITAR users as Auditors.</a:t>
            </a:r>
            <a:endParaRPr lang="en-US" sz="2000" dirty="0" smtClean="0"/>
          </a:p>
          <a:p>
            <a:pPr marL="342900" indent="-342900">
              <a:buFont typeface="Wingdings" panose="05000000000000000000" pitchFamily="2" charset="2"/>
              <a:buChar char="q"/>
            </a:pPr>
            <a:r>
              <a:rPr lang="en-US" sz="2000" dirty="0" smtClean="0"/>
              <a:t>Reports</a:t>
            </a:r>
          </a:p>
          <a:p>
            <a:pPr marL="800100" lvl="1" indent="-342900">
              <a:buFont typeface="Arial" panose="020B0604020202020204" pitchFamily="34" charset="0"/>
              <a:buChar char="•"/>
            </a:pPr>
            <a:r>
              <a:rPr lang="en-US" sz="2000" dirty="0" smtClean="0"/>
              <a:t>All reports will show up ITAR related data only to ITAR users.</a:t>
            </a:r>
          </a:p>
          <a:p>
            <a:pPr marL="457200" indent="-457200">
              <a:buFont typeface="Arial" panose="020B0604020202020204" pitchFamily="34" charset="0"/>
              <a:buChar char="•"/>
            </a:pPr>
            <a:endParaRPr lang="en-IN" sz="2000" dirty="0"/>
          </a:p>
        </p:txBody>
      </p:sp>
      <p:sp>
        <p:nvSpPr>
          <p:cNvPr id="2" name="Slide Number Placeholder 1"/>
          <p:cNvSpPr>
            <a:spLocks noGrp="1"/>
          </p:cNvSpPr>
          <p:nvPr>
            <p:ph type="sldNum" sz="quarter" idx="12"/>
          </p:nvPr>
        </p:nvSpPr>
        <p:spPr/>
        <p:txBody>
          <a:bodyPr/>
          <a:lstStyle/>
          <a:p>
            <a:fld id="{A7CAA945-8F1F-43B2-B03C-A387649B5798}" type="slidenum">
              <a:rPr lang="en-IN" smtClean="0"/>
              <a:t>3</a:t>
            </a:fld>
            <a:endParaRPr lang="en-IN"/>
          </a:p>
        </p:txBody>
      </p:sp>
    </p:spTree>
    <p:extLst>
      <p:ext uri="{BB962C8B-B14F-4D97-AF65-F5344CB8AC3E}">
        <p14:creationId xmlns:p14="http://schemas.microsoft.com/office/powerpoint/2010/main" val="6569985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smtClean="0">
                <a:solidFill>
                  <a:schemeClr val="accent5"/>
                </a:solidFill>
              </a:rPr>
              <a:t>LPA Scheduling</a:t>
            </a:r>
            <a:r>
              <a:rPr lang="en-US" b="1" dirty="0" smtClean="0">
                <a:solidFill>
                  <a:schemeClr val="accent5"/>
                </a:solidFill>
              </a:rPr>
              <a:t> </a:t>
            </a:r>
            <a:r>
              <a:rPr lang="en-US" sz="2000" b="1" dirty="0" smtClean="0">
                <a:solidFill>
                  <a:schemeClr val="accent5"/>
                </a:solidFill>
              </a:rPr>
              <a:t>: </a:t>
            </a:r>
            <a:r>
              <a:rPr lang="en-US" sz="2000" dirty="0" smtClean="0">
                <a:solidFill>
                  <a:schemeClr val="accent5"/>
                </a:solidFill>
              </a:rPr>
              <a:t>LPA Schedule will be the combination of ITAR Checklist, ITAR Equipment , ITAR Layer ,ITAR auditor and ITAR responsible persons…etc…! </a:t>
            </a:r>
            <a:endParaRPr lang="en-US" sz="2000" dirty="0">
              <a:solidFill>
                <a:schemeClr val="accent5"/>
              </a:solidFill>
            </a:endParaRPr>
          </a:p>
        </p:txBody>
      </p:sp>
      <p:sp>
        <p:nvSpPr>
          <p:cNvPr id="4" name="Slide Number Placeholder 3"/>
          <p:cNvSpPr>
            <a:spLocks noGrp="1"/>
          </p:cNvSpPr>
          <p:nvPr>
            <p:ph type="sldNum" sz="quarter" idx="12"/>
          </p:nvPr>
        </p:nvSpPr>
        <p:spPr/>
        <p:txBody>
          <a:bodyPr/>
          <a:lstStyle/>
          <a:p>
            <a:fld id="{A7CAA945-8F1F-43B2-B03C-A387649B5798}" type="slidenum">
              <a:rPr lang="en-IN" smtClean="0"/>
              <a:pPr/>
              <a:t>30</a:t>
            </a:fld>
            <a:endParaRPr lang="en-IN" dirty="0"/>
          </a:p>
        </p:txBody>
      </p:sp>
      <p:pic>
        <p:nvPicPr>
          <p:cNvPr id="6146" name="Picture 2"/>
          <p:cNvPicPr>
            <a:picLocks noChangeAspect="1" noChangeArrowheads="1"/>
          </p:cNvPicPr>
          <p:nvPr/>
        </p:nvPicPr>
        <p:blipFill rotWithShape="1">
          <a:blip r:embed="rId2" cstate="print"/>
          <a:srcRect t="10415"/>
          <a:stretch/>
        </p:blipFill>
        <p:spPr bwMode="auto">
          <a:xfrm>
            <a:off x="438411" y="1725769"/>
            <a:ext cx="10822488" cy="4299250"/>
          </a:xfrm>
          <a:prstGeom prst="rect">
            <a:avLst/>
          </a:prstGeom>
          <a:noFill/>
          <a:ln w="9525">
            <a:noFill/>
            <a:miter lim="800000"/>
            <a:headEnd/>
            <a:tailEnd/>
          </a:ln>
          <a:effectLst/>
        </p:spPr>
      </p:pic>
    </p:spTree>
    <p:extLst>
      <p:ext uri="{BB962C8B-B14F-4D97-AF65-F5344CB8AC3E}">
        <p14:creationId xmlns:p14="http://schemas.microsoft.com/office/powerpoint/2010/main" val="26710849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43975" y="2807594"/>
            <a:ext cx="4043969" cy="646331"/>
          </a:xfrm>
          <a:prstGeom prst="rect">
            <a:avLst/>
          </a:prstGeom>
          <a:noFill/>
        </p:spPr>
        <p:txBody>
          <a:bodyPr wrap="square" rtlCol="0">
            <a:spAutoFit/>
          </a:bodyPr>
          <a:lstStyle/>
          <a:p>
            <a:r>
              <a:rPr lang="en-US" sz="3600" b="1" dirty="0" smtClean="0">
                <a:solidFill>
                  <a:srgbClr val="0070C0"/>
                </a:solidFill>
              </a:rPr>
              <a:t>PROBLEM SOLVER</a:t>
            </a:r>
            <a:endParaRPr lang="en-IN" sz="3600" b="1" dirty="0">
              <a:solidFill>
                <a:srgbClr val="0070C0"/>
              </a:solidFill>
            </a:endParaRPr>
          </a:p>
        </p:txBody>
      </p:sp>
    </p:spTree>
    <p:extLst>
      <p:ext uri="{BB962C8B-B14F-4D97-AF65-F5344CB8AC3E}">
        <p14:creationId xmlns:p14="http://schemas.microsoft.com/office/powerpoint/2010/main" val="7328440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CAA945-8F1F-43B2-B03C-A387649B5798}" type="slidenum">
              <a:rPr lang="en-IN" smtClean="0"/>
              <a:pPr/>
              <a:t>32</a:t>
            </a:fld>
            <a:endParaRPr lang="en-IN" dirty="0"/>
          </a:p>
        </p:txBody>
      </p:sp>
      <p:pic>
        <p:nvPicPr>
          <p:cNvPr id="5" name="Picture 4"/>
          <p:cNvPicPr>
            <a:picLocks noChangeAspect="1"/>
          </p:cNvPicPr>
          <p:nvPr/>
        </p:nvPicPr>
        <p:blipFill>
          <a:blip r:embed="rId3"/>
          <a:stretch>
            <a:fillRect/>
          </a:stretch>
        </p:blipFill>
        <p:spPr>
          <a:xfrm>
            <a:off x="890914" y="280510"/>
            <a:ext cx="7865222" cy="3049330"/>
          </a:xfrm>
          <a:prstGeom prst="rect">
            <a:avLst/>
          </a:prstGeom>
        </p:spPr>
      </p:pic>
      <p:pic>
        <p:nvPicPr>
          <p:cNvPr id="6" name="Picture 5"/>
          <p:cNvPicPr>
            <a:picLocks noChangeAspect="1"/>
          </p:cNvPicPr>
          <p:nvPr/>
        </p:nvPicPr>
        <p:blipFill>
          <a:blip r:embed="rId4"/>
          <a:stretch>
            <a:fillRect/>
          </a:stretch>
        </p:blipFill>
        <p:spPr>
          <a:xfrm>
            <a:off x="890914" y="3418304"/>
            <a:ext cx="7865222" cy="2901624"/>
          </a:xfrm>
          <a:prstGeom prst="rect">
            <a:avLst/>
          </a:prstGeom>
        </p:spPr>
      </p:pic>
      <p:cxnSp>
        <p:nvCxnSpPr>
          <p:cNvPr id="8" name="Straight Arrow Connector 7"/>
          <p:cNvCxnSpPr/>
          <p:nvPr/>
        </p:nvCxnSpPr>
        <p:spPr>
          <a:xfrm flipH="1" flipV="1">
            <a:off x="4288665" y="1378039"/>
            <a:ext cx="4626864" cy="9237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tangle: Rounded Corners 4">
            <a:extLst>
              <a:ext uri="{FF2B5EF4-FFF2-40B4-BE49-F238E27FC236}">
                <a16:creationId xmlns:a16="http://schemas.microsoft.com/office/drawing/2014/main" xmlns="" id="{29CA002F-4C45-4EF6-91AE-243EEF9AA807}"/>
              </a:ext>
            </a:extLst>
          </p:cNvPr>
          <p:cNvSpPr/>
          <p:nvPr/>
        </p:nvSpPr>
        <p:spPr>
          <a:xfrm>
            <a:off x="9082924" y="2003747"/>
            <a:ext cx="2290070" cy="5959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t>ITAR user can only see this option</a:t>
            </a:r>
          </a:p>
        </p:txBody>
      </p:sp>
    </p:spTree>
    <p:extLst>
      <p:ext uri="{BB962C8B-B14F-4D97-AF65-F5344CB8AC3E}">
        <p14:creationId xmlns:p14="http://schemas.microsoft.com/office/powerpoint/2010/main" val="13005258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357256" y="528082"/>
            <a:ext cx="8452113" cy="4498156"/>
          </a:xfrm>
          <a:prstGeom prst="rect">
            <a:avLst/>
          </a:prstGeom>
        </p:spPr>
      </p:pic>
      <p:sp>
        <p:nvSpPr>
          <p:cNvPr id="2" name="Slide Number Placeholder 1"/>
          <p:cNvSpPr>
            <a:spLocks noGrp="1"/>
          </p:cNvSpPr>
          <p:nvPr>
            <p:ph type="sldNum" sz="quarter" idx="12"/>
          </p:nvPr>
        </p:nvSpPr>
        <p:spPr/>
        <p:txBody>
          <a:bodyPr/>
          <a:lstStyle/>
          <a:p>
            <a:fld id="{A7CAA945-8F1F-43B2-B03C-A387649B5798}" type="slidenum">
              <a:rPr lang="en-IN" smtClean="0"/>
              <a:pPr/>
              <a:t>33</a:t>
            </a:fld>
            <a:endParaRPr lang="en-IN" dirty="0"/>
          </a:p>
        </p:txBody>
      </p:sp>
    </p:spTree>
    <p:extLst>
      <p:ext uri="{BB962C8B-B14F-4D97-AF65-F5344CB8AC3E}">
        <p14:creationId xmlns:p14="http://schemas.microsoft.com/office/powerpoint/2010/main" val="8562651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75633" y="942636"/>
            <a:ext cx="8388407" cy="4790652"/>
          </a:xfrm>
          <a:prstGeom prst="rect">
            <a:avLst/>
          </a:prstGeom>
        </p:spPr>
      </p:pic>
      <p:cxnSp>
        <p:nvCxnSpPr>
          <p:cNvPr id="5" name="Straight Arrow Connector 4"/>
          <p:cNvCxnSpPr/>
          <p:nvPr/>
        </p:nvCxnSpPr>
        <p:spPr>
          <a:xfrm flipH="1">
            <a:off x="5742432" y="2337937"/>
            <a:ext cx="3916723" cy="298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Rounded Corners 4">
            <a:extLst>
              <a:ext uri="{FF2B5EF4-FFF2-40B4-BE49-F238E27FC236}">
                <a16:creationId xmlns:a16="http://schemas.microsoft.com/office/drawing/2014/main" xmlns="" id="{29CA002F-4C45-4EF6-91AE-243EEF9AA807}"/>
              </a:ext>
            </a:extLst>
          </p:cNvPr>
          <p:cNvSpPr/>
          <p:nvPr/>
        </p:nvSpPr>
        <p:spPr>
          <a:xfrm>
            <a:off x="9760262" y="1880315"/>
            <a:ext cx="2290070" cy="7556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t>ITAR parts will be listed only for ITAR concerns</a:t>
            </a:r>
          </a:p>
        </p:txBody>
      </p:sp>
      <p:sp>
        <p:nvSpPr>
          <p:cNvPr id="2" name="Slide Number Placeholder 1"/>
          <p:cNvSpPr>
            <a:spLocks noGrp="1"/>
          </p:cNvSpPr>
          <p:nvPr>
            <p:ph type="sldNum" sz="quarter" idx="12"/>
          </p:nvPr>
        </p:nvSpPr>
        <p:spPr/>
        <p:txBody>
          <a:bodyPr/>
          <a:lstStyle/>
          <a:p>
            <a:fld id="{A7CAA945-8F1F-43B2-B03C-A387649B5798}" type="slidenum">
              <a:rPr lang="en-IN" smtClean="0"/>
              <a:pPr/>
              <a:t>34</a:t>
            </a:fld>
            <a:endParaRPr lang="en-IN" dirty="0"/>
          </a:p>
        </p:txBody>
      </p:sp>
    </p:spTree>
    <p:extLst>
      <p:ext uri="{BB962C8B-B14F-4D97-AF65-F5344CB8AC3E}">
        <p14:creationId xmlns:p14="http://schemas.microsoft.com/office/powerpoint/2010/main" val="24640568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63388" y="3841540"/>
            <a:ext cx="10572912" cy="2824645"/>
          </a:xfrm>
          <a:prstGeom prst="rect">
            <a:avLst/>
          </a:prstGeom>
        </p:spPr>
      </p:pic>
      <p:pic>
        <p:nvPicPr>
          <p:cNvPr id="7" name="Picture 6"/>
          <p:cNvPicPr>
            <a:picLocks noChangeAspect="1"/>
          </p:cNvPicPr>
          <p:nvPr/>
        </p:nvPicPr>
        <p:blipFill>
          <a:blip r:embed="rId3"/>
          <a:stretch>
            <a:fillRect/>
          </a:stretch>
        </p:blipFill>
        <p:spPr>
          <a:xfrm>
            <a:off x="763388" y="601008"/>
            <a:ext cx="10606790" cy="2862894"/>
          </a:xfrm>
          <a:prstGeom prst="rect">
            <a:avLst/>
          </a:prstGeom>
        </p:spPr>
      </p:pic>
      <p:sp>
        <p:nvSpPr>
          <p:cNvPr id="8" name="TextBox 7"/>
          <p:cNvSpPr txBox="1"/>
          <p:nvPr/>
        </p:nvSpPr>
        <p:spPr>
          <a:xfrm>
            <a:off x="1199514" y="231676"/>
            <a:ext cx="5525743" cy="369332"/>
          </a:xfrm>
          <a:prstGeom prst="rect">
            <a:avLst/>
          </a:prstGeom>
        </p:spPr>
        <p:txBody>
          <a:bodyPr vert="horz" lIns="91440" tIns="45720" rIns="91440" bIns="45720" rtlCol="0" anchor="ctr">
            <a:normAutofit/>
          </a:bodyPr>
          <a:lstStyle>
            <a:lvl1pPr>
              <a:lnSpc>
                <a:spcPct val="90000"/>
              </a:lnSpc>
              <a:spcBef>
                <a:spcPct val="0"/>
              </a:spcBef>
              <a:buNone/>
              <a:defRPr sz="2000" b="1">
                <a:solidFill>
                  <a:schemeClr val="accent5"/>
                </a:solidFill>
                <a:ea typeface="+mj-ea"/>
                <a:cs typeface="+mj-cs"/>
              </a:defRPr>
            </a:lvl1pPr>
          </a:lstStyle>
          <a:p>
            <a:r>
              <a:rPr lang="en-IN" dirty="0"/>
              <a:t>ITAR concerns will not be listed for Non-ITAR users</a:t>
            </a:r>
          </a:p>
        </p:txBody>
      </p:sp>
      <p:sp>
        <p:nvSpPr>
          <p:cNvPr id="9" name="TextBox 8"/>
          <p:cNvSpPr txBox="1"/>
          <p:nvPr/>
        </p:nvSpPr>
        <p:spPr>
          <a:xfrm>
            <a:off x="103527" y="551658"/>
            <a:ext cx="659861" cy="369332"/>
          </a:xfrm>
          <a:prstGeom prst="rect">
            <a:avLst/>
          </a:prstGeom>
        </p:spPr>
        <p:txBody>
          <a:bodyPr vert="horz" lIns="91440" tIns="45720" rIns="91440" bIns="45720" rtlCol="0" anchor="ctr">
            <a:normAutofit/>
          </a:bodyPr>
          <a:lstStyle>
            <a:defPPr>
              <a:defRPr lang="en-US"/>
            </a:defPPr>
            <a:lvl1pPr>
              <a:lnSpc>
                <a:spcPct val="90000"/>
              </a:lnSpc>
              <a:spcBef>
                <a:spcPct val="0"/>
              </a:spcBef>
              <a:buNone/>
              <a:defRPr sz="2000" b="1">
                <a:solidFill>
                  <a:schemeClr val="accent5"/>
                </a:solidFill>
                <a:ea typeface="+mj-ea"/>
                <a:cs typeface="+mj-cs"/>
              </a:defRPr>
            </a:lvl1pPr>
          </a:lstStyle>
          <a:p>
            <a:r>
              <a:rPr lang="en-IN" dirty="0"/>
              <a:t>ITAR</a:t>
            </a:r>
          </a:p>
        </p:txBody>
      </p:sp>
      <p:sp>
        <p:nvSpPr>
          <p:cNvPr id="11" name="TextBox 10"/>
          <p:cNvSpPr txBox="1"/>
          <p:nvPr/>
        </p:nvSpPr>
        <p:spPr>
          <a:xfrm>
            <a:off x="0" y="3458814"/>
            <a:ext cx="1182440" cy="369332"/>
          </a:xfrm>
          <a:prstGeom prst="rect">
            <a:avLst/>
          </a:prstGeom>
        </p:spPr>
        <p:txBody>
          <a:bodyPr vert="horz" lIns="91440" tIns="45720" rIns="91440" bIns="45720" rtlCol="0" anchor="ctr">
            <a:normAutofit/>
          </a:bodyPr>
          <a:lstStyle>
            <a:defPPr>
              <a:defRPr lang="en-US"/>
            </a:defPPr>
            <a:lvl1pPr>
              <a:lnSpc>
                <a:spcPct val="90000"/>
              </a:lnSpc>
              <a:spcBef>
                <a:spcPct val="0"/>
              </a:spcBef>
              <a:buNone/>
              <a:defRPr sz="2000" b="1">
                <a:solidFill>
                  <a:schemeClr val="accent5"/>
                </a:solidFill>
                <a:ea typeface="+mj-ea"/>
                <a:cs typeface="+mj-cs"/>
              </a:defRPr>
            </a:lvl1pPr>
          </a:lstStyle>
          <a:p>
            <a:r>
              <a:rPr lang="en-IN" dirty="0"/>
              <a:t>Non-ITAR</a:t>
            </a:r>
          </a:p>
        </p:txBody>
      </p:sp>
      <p:sp>
        <p:nvSpPr>
          <p:cNvPr id="2" name="Slide Number Placeholder 1"/>
          <p:cNvSpPr>
            <a:spLocks noGrp="1"/>
          </p:cNvSpPr>
          <p:nvPr>
            <p:ph type="sldNum" sz="quarter" idx="12"/>
          </p:nvPr>
        </p:nvSpPr>
        <p:spPr/>
        <p:txBody>
          <a:bodyPr/>
          <a:lstStyle/>
          <a:p>
            <a:fld id="{A7CAA945-8F1F-43B2-B03C-A387649B5798}" type="slidenum">
              <a:rPr lang="en-IN" smtClean="0"/>
              <a:pPr/>
              <a:t>35</a:t>
            </a:fld>
            <a:endParaRPr lang="en-IN" dirty="0"/>
          </a:p>
        </p:txBody>
      </p:sp>
    </p:spTree>
    <p:extLst>
      <p:ext uri="{BB962C8B-B14F-4D97-AF65-F5344CB8AC3E}">
        <p14:creationId xmlns:p14="http://schemas.microsoft.com/office/powerpoint/2010/main" val="23735376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THANK YOU</a:t>
            </a:r>
            <a:endParaRPr lang="en-US" dirty="0"/>
          </a:p>
        </p:txBody>
      </p:sp>
      <p:sp>
        <p:nvSpPr>
          <p:cNvPr id="2" name="Slide Number Placeholder 1"/>
          <p:cNvSpPr>
            <a:spLocks noGrp="1"/>
          </p:cNvSpPr>
          <p:nvPr>
            <p:ph type="sldNum" sz="quarter" idx="12"/>
          </p:nvPr>
        </p:nvSpPr>
        <p:spPr/>
        <p:txBody>
          <a:bodyPr/>
          <a:lstStyle/>
          <a:p>
            <a:fld id="{A7CAA945-8F1F-43B2-B03C-A387649B5798}" type="slidenum">
              <a:rPr lang="en-IN" smtClean="0"/>
              <a:t>36</a:t>
            </a:fld>
            <a:endParaRPr lang="en-IN"/>
          </a:p>
        </p:txBody>
      </p:sp>
    </p:spTree>
    <p:extLst>
      <p:ext uri="{BB962C8B-B14F-4D97-AF65-F5344CB8AC3E}">
        <p14:creationId xmlns:p14="http://schemas.microsoft.com/office/powerpoint/2010/main" val="23441584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43976" y="2807594"/>
            <a:ext cx="2253804" cy="646331"/>
          </a:xfrm>
          <a:prstGeom prst="rect">
            <a:avLst/>
          </a:prstGeom>
          <a:noFill/>
        </p:spPr>
        <p:txBody>
          <a:bodyPr wrap="square" rtlCol="0">
            <a:spAutoFit/>
          </a:bodyPr>
          <a:lstStyle/>
          <a:p>
            <a:r>
              <a:rPr lang="en-US" sz="3600" b="1" dirty="0" smtClean="0">
                <a:solidFill>
                  <a:srgbClr val="0070C0"/>
                </a:solidFill>
              </a:rPr>
              <a:t>SUITE</a:t>
            </a:r>
            <a:endParaRPr lang="en-IN" sz="3600" b="1" dirty="0">
              <a:solidFill>
                <a:srgbClr val="0070C0"/>
              </a:solidFill>
            </a:endParaRPr>
          </a:p>
        </p:txBody>
      </p:sp>
    </p:spTree>
    <p:extLst>
      <p:ext uri="{BB962C8B-B14F-4D97-AF65-F5344CB8AC3E}">
        <p14:creationId xmlns:p14="http://schemas.microsoft.com/office/powerpoint/2010/main" val="35872021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111" y="533353"/>
            <a:ext cx="10058400" cy="4802205"/>
          </a:xfrm>
          <a:prstGeom prst="rect">
            <a:avLst/>
          </a:prstGeom>
        </p:spPr>
      </p:pic>
      <p:sp>
        <p:nvSpPr>
          <p:cNvPr id="8" name="Rounded Rectangle 7"/>
          <p:cNvSpPr/>
          <p:nvPr/>
        </p:nvSpPr>
        <p:spPr>
          <a:xfrm>
            <a:off x="2601531" y="5666704"/>
            <a:ext cx="5885645" cy="5409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A business rule is provided to enable ITAR compliant for the Site</a:t>
            </a:r>
            <a:endParaRPr lang="en-IN" dirty="0"/>
          </a:p>
        </p:txBody>
      </p:sp>
      <p:cxnSp>
        <p:nvCxnSpPr>
          <p:cNvPr id="10" name="Straight Arrow Connector 9"/>
          <p:cNvCxnSpPr/>
          <p:nvPr/>
        </p:nvCxnSpPr>
        <p:spPr>
          <a:xfrm flipV="1">
            <a:off x="6284890" y="5101835"/>
            <a:ext cx="425003" cy="56486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704111" y="193399"/>
            <a:ext cx="2616607" cy="25757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r>
              <a:rPr lang="en-US" dirty="0" smtClean="0">
                <a:ln>
                  <a:solidFill>
                    <a:schemeClr val="accent5"/>
                  </a:solidFill>
                </a:ln>
              </a:rPr>
              <a:t>Configuration Settings</a:t>
            </a:r>
            <a:endParaRPr lang="en-IN" dirty="0">
              <a:ln>
                <a:solidFill>
                  <a:schemeClr val="accent5"/>
                </a:solidFill>
              </a:ln>
            </a:endParaRPr>
          </a:p>
        </p:txBody>
      </p:sp>
      <p:sp>
        <p:nvSpPr>
          <p:cNvPr id="3" name="Slide Number Placeholder 2"/>
          <p:cNvSpPr>
            <a:spLocks noGrp="1"/>
          </p:cNvSpPr>
          <p:nvPr>
            <p:ph type="sldNum" sz="quarter" idx="12"/>
          </p:nvPr>
        </p:nvSpPr>
        <p:spPr/>
        <p:txBody>
          <a:bodyPr/>
          <a:lstStyle/>
          <a:p>
            <a:fld id="{A7CAA945-8F1F-43B2-B03C-A387649B5798}" type="slidenum">
              <a:rPr lang="en-IN" smtClean="0"/>
              <a:t>5</a:t>
            </a:fld>
            <a:endParaRPr lang="en-IN"/>
          </a:p>
        </p:txBody>
      </p:sp>
    </p:spTree>
    <p:extLst>
      <p:ext uri="{BB962C8B-B14F-4D97-AF65-F5344CB8AC3E}">
        <p14:creationId xmlns:p14="http://schemas.microsoft.com/office/powerpoint/2010/main" val="43639106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186" y="544330"/>
            <a:ext cx="10058400" cy="4802205"/>
          </a:xfrm>
          <a:prstGeom prst="rect">
            <a:avLst/>
          </a:prstGeom>
        </p:spPr>
      </p:pic>
      <p:sp>
        <p:nvSpPr>
          <p:cNvPr id="4" name="Rounded Rectangle 3"/>
          <p:cNvSpPr/>
          <p:nvPr/>
        </p:nvSpPr>
        <p:spPr>
          <a:xfrm>
            <a:off x="2021983" y="5525037"/>
            <a:ext cx="7765961" cy="7469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application validates whether users created are </a:t>
            </a:r>
            <a:r>
              <a:rPr lang="en-US" dirty="0" smtClean="0"/>
              <a:t>ITAR Compliant. Only Administrator has the rights to create Users and assign whether they are ITAR compliant or not</a:t>
            </a:r>
            <a:endParaRPr lang="en-IN" dirty="0"/>
          </a:p>
        </p:txBody>
      </p:sp>
      <p:cxnSp>
        <p:nvCxnSpPr>
          <p:cNvPr id="8" name="Straight Arrow Connector 7"/>
          <p:cNvCxnSpPr/>
          <p:nvPr/>
        </p:nvCxnSpPr>
        <p:spPr>
          <a:xfrm flipH="1" flipV="1">
            <a:off x="4146997" y="5190186"/>
            <a:ext cx="1571223" cy="34772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13679" y="193399"/>
            <a:ext cx="2616607" cy="25757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r>
              <a:rPr lang="en-US" dirty="0" smtClean="0">
                <a:ln>
                  <a:solidFill>
                    <a:schemeClr val="accent5"/>
                  </a:solidFill>
                </a:ln>
              </a:rPr>
              <a:t>User Creation</a:t>
            </a:r>
            <a:endParaRPr lang="en-IN" dirty="0">
              <a:ln>
                <a:solidFill>
                  <a:schemeClr val="accent5"/>
                </a:solidFill>
              </a:ln>
            </a:endParaRPr>
          </a:p>
        </p:txBody>
      </p:sp>
      <p:sp>
        <p:nvSpPr>
          <p:cNvPr id="2" name="Slide Number Placeholder 1"/>
          <p:cNvSpPr>
            <a:spLocks noGrp="1"/>
          </p:cNvSpPr>
          <p:nvPr>
            <p:ph type="sldNum" sz="quarter" idx="12"/>
          </p:nvPr>
        </p:nvSpPr>
        <p:spPr/>
        <p:txBody>
          <a:bodyPr/>
          <a:lstStyle/>
          <a:p>
            <a:fld id="{A7CAA945-8F1F-43B2-B03C-A387649B5798}" type="slidenum">
              <a:rPr lang="en-IN" smtClean="0"/>
              <a:t>6</a:t>
            </a:fld>
            <a:endParaRPr lang="en-IN"/>
          </a:p>
        </p:txBody>
      </p:sp>
    </p:spTree>
    <p:extLst>
      <p:ext uri="{BB962C8B-B14F-4D97-AF65-F5344CB8AC3E}">
        <p14:creationId xmlns:p14="http://schemas.microsoft.com/office/powerpoint/2010/main" val="35106836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43976" y="2807594"/>
            <a:ext cx="2253804" cy="646331"/>
          </a:xfrm>
          <a:prstGeom prst="rect">
            <a:avLst/>
          </a:prstGeom>
          <a:noFill/>
        </p:spPr>
        <p:txBody>
          <a:bodyPr wrap="square" rtlCol="0">
            <a:spAutoFit/>
          </a:bodyPr>
          <a:lstStyle/>
          <a:p>
            <a:r>
              <a:rPr lang="en-US" sz="3600" b="1" dirty="0" smtClean="0">
                <a:solidFill>
                  <a:srgbClr val="0070C0"/>
                </a:solidFill>
              </a:rPr>
              <a:t>AQUAPRO</a:t>
            </a:r>
            <a:endParaRPr lang="en-IN" sz="3600" b="1" dirty="0">
              <a:solidFill>
                <a:srgbClr val="0070C0"/>
              </a:solidFill>
            </a:endParaRPr>
          </a:p>
        </p:txBody>
      </p:sp>
    </p:spTree>
    <p:extLst>
      <p:ext uri="{BB962C8B-B14F-4D97-AF65-F5344CB8AC3E}">
        <p14:creationId xmlns:p14="http://schemas.microsoft.com/office/powerpoint/2010/main" val="40114115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061" y="378748"/>
            <a:ext cx="7430203" cy="6133333"/>
          </a:xfrm>
          <a:prstGeom prst="rect">
            <a:avLst/>
          </a:prstGeom>
        </p:spPr>
      </p:pic>
      <p:sp>
        <p:nvSpPr>
          <p:cNvPr id="4" name="Rounded Rectangle 3"/>
          <p:cNvSpPr/>
          <p:nvPr/>
        </p:nvSpPr>
        <p:spPr>
          <a:xfrm>
            <a:off x="121896" y="3231101"/>
            <a:ext cx="1790163" cy="16568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Click on Preference and click on a Site to pop up the Preference screen</a:t>
            </a:r>
            <a:endParaRPr lang="en-IN"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1859" y="3231102"/>
            <a:ext cx="2333055" cy="243033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2179" y="1973687"/>
            <a:ext cx="3753374" cy="581106"/>
          </a:xfrm>
          <a:prstGeom prst="rect">
            <a:avLst/>
          </a:prstGeom>
        </p:spPr>
      </p:pic>
      <p:cxnSp>
        <p:nvCxnSpPr>
          <p:cNvPr id="9" name="Straight Arrow Connector 8"/>
          <p:cNvCxnSpPr/>
          <p:nvPr/>
        </p:nvCxnSpPr>
        <p:spPr>
          <a:xfrm flipV="1">
            <a:off x="1912059" y="1068946"/>
            <a:ext cx="2041755" cy="253992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133794" y="2598899"/>
            <a:ext cx="302654" cy="5590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6948151" y="5706832"/>
            <a:ext cx="4932607" cy="7007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t>A popup </a:t>
            </a:r>
            <a:r>
              <a:rPr lang="en-US" sz="1200" dirty="0" smtClean="0"/>
              <a:t>to select </a:t>
            </a:r>
            <a:r>
              <a:rPr lang="en-US" sz="1200" dirty="0"/>
              <a:t>multiple PI </a:t>
            </a:r>
            <a:r>
              <a:rPr lang="en-US" sz="1200" dirty="0" smtClean="0"/>
              <a:t>properties displayed.</a:t>
            </a:r>
            <a:r>
              <a:rPr lang="en-US" sz="1200" dirty="0"/>
              <a:t>  </a:t>
            </a:r>
            <a:r>
              <a:rPr lang="en-US" sz="1200" dirty="0" smtClean="0"/>
              <a:t> The</a:t>
            </a:r>
            <a:r>
              <a:rPr lang="en-US" sz="1200" dirty="0"/>
              <a:t> </a:t>
            </a:r>
            <a:r>
              <a:rPr lang="en-US" sz="1200" b="1" dirty="0"/>
              <a:t>ITAR Compliant</a:t>
            </a:r>
            <a:r>
              <a:rPr lang="en-US" sz="1200" dirty="0"/>
              <a:t> property will not show up unless the website implements ITAR and the current user is an ITAR user.</a:t>
            </a:r>
            <a:endParaRPr lang="en-IN" sz="1200" dirty="0"/>
          </a:p>
        </p:txBody>
      </p:sp>
      <p:cxnSp>
        <p:nvCxnSpPr>
          <p:cNvPr id="7" name="Straight Arrow Connector 6"/>
          <p:cNvCxnSpPr>
            <a:endCxn id="5" idx="2"/>
          </p:cNvCxnSpPr>
          <p:nvPr/>
        </p:nvCxnSpPr>
        <p:spPr>
          <a:xfrm flipV="1">
            <a:off x="9130669" y="2554793"/>
            <a:ext cx="1658197" cy="210815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811061" y="121170"/>
            <a:ext cx="2616607" cy="25757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r>
              <a:rPr lang="en-US" dirty="0" smtClean="0">
                <a:ln>
                  <a:solidFill>
                    <a:schemeClr val="accent5"/>
                  </a:solidFill>
                </a:ln>
              </a:rPr>
              <a:t>Preferences</a:t>
            </a:r>
            <a:endParaRPr lang="en-IN" dirty="0">
              <a:ln>
                <a:solidFill>
                  <a:schemeClr val="accent5"/>
                </a:solidFill>
              </a:ln>
            </a:endParaRPr>
          </a:p>
        </p:txBody>
      </p:sp>
      <p:sp>
        <p:nvSpPr>
          <p:cNvPr id="3" name="Slide Number Placeholder 2"/>
          <p:cNvSpPr>
            <a:spLocks noGrp="1"/>
          </p:cNvSpPr>
          <p:nvPr>
            <p:ph type="sldNum" sz="quarter" idx="12"/>
          </p:nvPr>
        </p:nvSpPr>
        <p:spPr/>
        <p:txBody>
          <a:bodyPr/>
          <a:lstStyle/>
          <a:p>
            <a:fld id="{A7CAA945-8F1F-43B2-B03C-A387649B5798}" type="slidenum">
              <a:rPr lang="en-IN" smtClean="0"/>
              <a:t>8</a:t>
            </a:fld>
            <a:endParaRPr lang="en-IN"/>
          </a:p>
        </p:txBody>
      </p:sp>
    </p:spTree>
    <p:extLst>
      <p:ext uri="{BB962C8B-B14F-4D97-AF65-F5344CB8AC3E}">
        <p14:creationId xmlns:p14="http://schemas.microsoft.com/office/powerpoint/2010/main" val="230053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164428" y="362699"/>
            <a:ext cx="5731099" cy="13584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Right click on </a:t>
            </a:r>
            <a:r>
              <a:rPr lang="en-US" dirty="0"/>
              <a:t>a PI in the top left pane, </a:t>
            </a:r>
            <a:r>
              <a:rPr lang="en-US" dirty="0" smtClean="0"/>
              <a:t>to see </a:t>
            </a:r>
            <a:r>
              <a:rPr lang="en-US" dirty="0"/>
              <a:t> </a:t>
            </a:r>
            <a:r>
              <a:rPr lang="en-US" b="1" dirty="0"/>
              <a:t>Edit Production Item </a:t>
            </a:r>
            <a:r>
              <a:rPr lang="en-US" b="1" dirty="0" smtClean="0"/>
              <a:t>Properties</a:t>
            </a:r>
          </a:p>
          <a:p>
            <a:r>
              <a:rPr lang="en-US" dirty="0"/>
              <a:t>On clicking the menu will display the dialog box with the properties selected in Preferences that the user can edit </a:t>
            </a:r>
            <a:endParaRPr lang="en-IN" dirty="0"/>
          </a:p>
          <a:p>
            <a:endParaRPr lang="en-IN"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650" y="642818"/>
            <a:ext cx="3671206" cy="3734321"/>
          </a:xfrm>
          <a:prstGeom prst="rect">
            <a:avLst/>
          </a:prstGeom>
        </p:spPr>
      </p:pic>
      <p:cxnSp>
        <p:nvCxnSpPr>
          <p:cNvPr id="7" name="Straight Arrow Connector 6"/>
          <p:cNvCxnSpPr/>
          <p:nvPr/>
        </p:nvCxnSpPr>
        <p:spPr>
          <a:xfrm flipV="1">
            <a:off x="3387144" y="768415"/>
            <a:ext cx="1700011" cy="292782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70650" y="5291151"/>
            <a:ext cx="10308212" cy="646331"/>
          </a:xfrm>
          <a:prstGeom prst="rect">
            <a:avLst/>
          </a:prstGeom>
          <a:noFill/>
        </p:spPr>
        <p:txBody>
          <a:bodyPr wrap="square" rtlCol="0">
            <a:spAutoFit/>
          </a:bodyPr>
          <a:lstStyle/>
          <a:p>
            <a:r>
              <a:rPr lang="en-US" dirty="0" smtClean="0">
                <a:solidFill>
                  <a:srgbClr val="0070C0"/>
                </a:solidFill>
              </a:rPr>
              <a:t>Note: If </a:t>
            </a:r>
            <a:r>
              <a:rPr lang="en-US" dirty="0">
                <a:solidFill>
                  <a:srgbClr val="0070C0"/>
                </a:solidFill>
              </a:rPr>
              <a:t>a user is not an ITAR user, </a:t>
            </a:r>
            <a:r>
              <a:rPr lang="en-US" dirty="0" smtClean="0">
                <a:solidFill>
                  <a:srgbClr val="0070C0"/>
                </a:solidFill>
              </a:rPr>
              <a:t>they still </a:t>
            </a:r>
            <a:r>
              <a:rPr lang="en-US" dirty="0">
                <a:solidFill>
                  <a:srgbClr val="0070C0"/>
                </a:solidFill>
              </a:rPr>
              <a:t>see the </a:t>
            </a:r>
            <a:r>
              <a:rPr lang="en-US" b="1" dirty="0">
                <a:solidFill>
                  <a:srgbClr val="0070C0"/>
                </a:solidFill>
              </a:rPr>
              <a:t>ITAR Compliant</a:t>
            </a:r>
            <a:r>
              <a:rPr lang="en-US" dirty="0">
                <a:solidFill>
                  <a:srgbClr val="0070C0"/>
                </a:solidFill>
              </a:rPr>
              <a:t> </a:t>
            </a:r>
            <a:r>
              <a:rPr lang="en-US" dirty="0" smtClean="0">
                <a:solidFill>
                  <a:srgbClr val="0070C0"/>
                </a:solidFill>
              </a:rPr>
              <a:t>property and </a:t>
            </a:r>
            <a:r>
              <a:rPr lang="en-US" dirty="0">
                <a:solidFill>
                  <a:srgbClr val="0070C0"/>
                </a:solidFill>
              </a:rPr>
              <a:t>if they change the value and </a:t>
            </a:r>
            <a:r>
              <a:rPr lang="en-US" dirty="0" smtClean="0">
                <a:solidFill>
                  <a:srgbClr val="0070C0"/>
                </a:solidFill>
              </a:rPr>
              <a:t>save </a:t>
            </a:r>
            <a:r>
              <a:rPr lang="en-US" dirty="0">
                <a:solidFill>
                  <a:srgbClr val="0070C0"/>
                </a:solidFill>
              </a:rPr>
              <a:t>it, </a:t>
            </a:r>
            <a:r>
              <a:rPr lang="en-US" dirty="0" smtClean="0">
                <a:solidFill>
                  <a:srgbClr val="0070C0"/>
                </a:solidFill>
              </a:rPr>
              <a:t>an alert  is prompted that they don’t have access</a:t>
            </a:r>
            <a:endParaRPr lang="en-IN" dirty="0">
              <a:solidFill>
                <a:srgbClr val="0070C0"/>
              </a:solidFill>
            </a:endParaRPr>
          </a:p>
        </p:txBody>
      </p:sp>
      <p:sp>
        <p:nvSpPr>
          <p:cNvPr id="10" name="Rectangle 9"/>
          <p:cNvSpPr/>
          <p:nvPr/>
        </p:nvSpPr>
        <p:spPr>
          <a:xfrm>
            <a:off x="870650" y="182620"/>
            <a:ext cx="3108497" cy="25757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r>
              <a:rPr lang="en-US" dirty="0" smtClean="0">
                <a:ln>
                  <a:solidFill>
                    <a:schemeClr val="accent5"/>
                  </a:solidFill>
                </a:ln>
              </a:rPr>
              <a:t>Production Item Properties</a:t>
            </a:r>
            <a:endParaRPr lang="en-IN" dirty="0">
              <a:ln>
                <a:solidFill>
                  <a:schemeClr val="accent5"/>
                </a:solidFill>
              </a:ln>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2612" y="2047926"/>
            <a:ext cx="6508661" cy="2818711"/>
          </a:xfrm>
          <a:prstGeom prst="rect">
            <a:avLst/>
          </a:prstGeom>
        </p:spPr>
      </p:pic>
      <p:sp>
        <p:nvSpPr>
          <p:cNvPr id="3" name="Slide Number Placeholder 2"/>
          <p:cNvSpPr>
            <a:spLocks noGrp="1"/>
          </p:cNvSpPr>
          <p:nvPr>
            <p:ph type="sldNum" sz="quarter" idx="12"/>
          </p:nvPr>
        </p:nvSpPr>
        <p:spPr/>
        <p:txBody>
          <a:bodyPr/>
          <a:lstStyle/>
          <a:p>
            <a:fld id="{A7CAA945-8F1F-43B2-B03C-A387649B5798}" type="slidenum">
              <a:rPr lang="en-IN" smtClean="0"/>
              <a:t>9</a:t>
            </a:fld>
            <a:endParaRPr lang="en-IN"/>
          </a:p>
        </p:txBody>
      </p:sp>
    </p:spTree>
    <p:extLst>
      <p:ext uri="{BB962C8B-B14F-4D97-AF65-F5344CB8AC3E}">
        <p14:creationId xmlns:p14="http://schemas.microsoft.com/office/powerpoint/2010/main" val="381359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mnexSystems 2018">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mnexSystems 2018" id="{D6613006-D382-4BA4-A1C2-155C9CF2E1E6}" vid="{CE2829D6-8031-48B0-8E04-68625B9302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3836</TotalTime>
  <Words>1115</Words>
  <Application>Microsoft Office PowerPoint</Application>
  <PresentationFormat>Widescreen</PresentationFormat>
  <Paragraphs>109</Paragraphs>
  <Slides>36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Wingdings</vt:lpstr>
      <vt:lpstr>OmnexSystems 2018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Audit type : ITAR user can define Audit type as ITAR/Non ITAR such that the ITAR Audit Type will not be listed to Non ITAR user.</vt:lpstr>
      <vt:lpstr>Audit Program: ITAR user can define Audit Program as ITAR/Non ITAR such that the ITAR Audit Program will not be listed to Non ITAR user</vt:lpstr>
      <vt:lpstr>Audit Form: Template/Reference -&gt;ITAR user can define Audit form as ITAR or Non ITAR.</vt:lpstr>
      <vt:lpstr>Checklist : ITAR user can define Checklist as ITAR/Non ITAR such that the ITAR checklist will not be listed to Non ITAR user. </vt:lpstr>
      <vt:lpstr>Audit Form: Online form -&gt;Checklist will be displayed based on dropdown “Yes/ No”. If it is “Yes” only ITAR checklist will be displayed and for “No” Non ITAR Checklist will be displayed.</vt:lpstr>
      <vt:lpstr>User selections : User selection will list only ITAR users in fields Auditor, Responsible person and teams as well if the Audit Program is ITAR.</vt:lpstr>
      <vt:lpstr>Audit Schedule: We can schedule audit as ITAR/Non ITAR. Audit program and Audit type will be displayed based on the specification.</vt:lpstr>
      <vt:lpstr>PowerPoint Presentation</vt:lpstr>
      <vt:lpstr>Equipments : ITAR User can specify whether the equipment is ITAR or Non-ITAR by checking the Box IS ITAR as Yes</vt:lpstr>
      <vt:lpstr>Checklist : ITAR user can define Checklist as ITAR/Non such that the ITAR Checklist will not be listed to Non ITAR user and cannot be used by non ITAR admin</vt:lpstr>
      <vt:lpstr>Layers : ITAR admin can specify whether the Layer is ITAR or Non ITAR. If it’s ITAR, it will not be listed to non ITAR admin in layers. If ITAR user creates a Non ITAR layer, it will be listed to non ITAR admin as well.</vt:lpstr>
      <vt:lpstr>User selections : User selection lists ITAR users in fields Auditor, Responsible person and teams as well if the Layer is ITAR</vt:lpstr>
      <vt:lpstr>ITAR Checklist Assign to Equipment : System allows Only ITAR Checklist to assigned to ITAR equipment </vt:lpstr>
      <vt:lpstr>LPA Scheduling : LPA Schedule will be the combination of ITAR Checklist, ITAR Equipment , ITAR Layer ,ITAR auditor and ITAR responsible persons…etc…! </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Omnex</dc:creator>
  <cp:lastModifiedBy>Omnex</cp:lastModifiedBy>
  <cp:revision>392</cp:revision>
  <dcterms:created xsi:type="dcterms:W3CDTF">2017-10-09T06:37:22Z</dcterms:created>
  <dcterms:modified xsi:type="dcterms:W3CDTF">2020-07-29T06:12:00Z</dcterms:modified>
</cp:coreProperties>
</file>